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</p:sldMasterIdLst>
  <p:sldIdLst>
    <p:sldId id="257" r:id="rId3"/>
    <p:sldId id="258" r:id="rId4"/>
    <p:sldId id="259" r:id="rId5"/>
    <p:sldId id="303" r:id="rId6"/>
    <p:sldId id="299" r:id="rId7"/>
    <p:sldId id="300" r:id="rId8"/>
    <p:sldId id="261" r:id="rId9"/>
    <p:sldId id="260" r:id="rId10"/>
    <p:sldId id="304" r:id="rId11"/>
    <p:sldId id="294" r:id="rId12"/>
    <p:sldId id="267" r:id="rId13"/>
    <p:sldId id="301" r:id="rId14"/>
    <p:sldId id="302" r:id="rId15"/>
    <p:sldId id="262" r:id="rId16"/>
    <p:sldId id="277" r:id="rId17"/>
    <p:sldId id="276" r:id="rId18"/>
    <p:sldId id="291" r:id="rId19"/>
    <p:sldId id="292" r:id="rId20"/>
    <p:sldId id="268" r:id="rId21"/>
    <p:sldId id="293" r:id="rId22"/>
    <p:sldId id="295" r:id="rId23"/>
    <p:sldId id="296" r:id="rId24"/>
    <p:sldId id="297" r:id="rId25"/>
    <p:sldId id="305" r:id="rId26"/>
    <p:sldId id="263" r:id="rId27"/>
    <p:sldId id="264" r:id="rId28"/>
    <p:sldId id="279" r:id="rId29"/>
    <p:sldId id="280" r:id="rId30"/>
    <p:sldId id="265" r:id="rId31"/>
    <p:sldId id="266" r:id="rId32"/>
    <p:sldId id="269" r:id="rId33"/>
    <p:sldId id="270" r:id="rId34"/>
    <p:sldId id="271" r:id="rId35"/>
    <p:sldId id="281" r:id="rId36"/>
    <p:sldId id="282" r:id="rId37"/>
    <p:sldId id="283" r:id="rId38"/>
    <p:sldId id="284" r:id="rId39"/>
    <p:sldId id="285" r:id="rId40"/>
    <p:sldId id="286" r:id="rId41"/>
    <p:sldId id="272" r:id="rId42"/>
    <p:sldId id="274" r:id="rId43"/>
    <p:sldId id="287" r:id="rId44"/>
    <p:sldId id="288" r:id="rId45"/>
    <p:sldId id="289" r:id="rId46"/>
    <p:sldId id="290" r:id="rId4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C72196-6FA1-43BA-A382-5CF6FC3EBF3A}" type="datetimeFigureOut">
              <a:rPr lang="en-US" smtClean="0"/>
              <a:pPr>
                <a:defRPr/>
              </a:pPr>
              <a:t>8/7/2011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E03F03-FDE2-4547-9E51-3FAEAEF3529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6497EB-5E98-4E2E-9BCE-EB8AE7A2A72E}" type="datetimeFigureOut">
              <a:rPr lang="en-US" smtClean="0"/>
              <a:pPr>
                <a:defRPr/>
              </a:pPr>
              <a:t>8/7/2011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55D51D-C203-4ABD-B535-1725765D764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1F22308-7F27-4111-979A-D4640703C85D}" type="datetimeFigureOut">
              <a:rPr lang="en-US" smtClean="0"/>
              <a:pPr>
                <a:defRPr/>
              </a:pPr>
              <a:t>8/7/2011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92FBF1-DFD2-491B-93B8-0BFF2DFB3B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37DD70-8764-44AF-A5FF-8E65B696E521}" type="datetimeFigureOut">
              <a:rPr lang="en-US" smtClean="0"/>
              <a:pPr>
                <a:defRPr/>
              </a:pPr>
              <a:t>8/7/2011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B2CF27-CB13-4CB8-B6F8-36C22A10479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9C0C69-65E8-4D9D-811A-E8F4615DB98D}" type="datetimeFigureOut">
              <a:rPr lang="en-US" smtClean="0"/>
              <a:pPr>
                <a:defRPr/>
              </a:pPr>
              <a:t>8/7/2011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2C347A-74B9-460D-8826-A44B23662EF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FA79C4-D032-40C4-855C-DC7C80246B21}" type="datetimeFigureOut">
              <a:rPr lang="en-US" smtClean="0"/>
              <a:pPr>
                <a:defRPr/>
              </a:pPr>
              <a:t>8/7/2011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267B9E-6D82-4823-B28A-4B1BF27CD24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362DD6-B2DD-4E61-A5C1-CBB8A86DDD3F}" type="datetimeFigureOut">
              <a:rPr lang="en-US" smtClean="0"/>
              <a:pPr>
                <a:defRPr/>
              </a:pPr>
              <a:t>8/7/2011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673B3B-C526-4D2E-81C9-08139412910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D27D46-A4B4-469F-B777-254BEF182BDA}" type="datetimeFigureOut">
              <a:rPr lang="en-US" smtClean="0"/>
              <a:pPr>
                <a:defRPr/>
              </a:pPr>
              <a:t>8/7/2011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999CF6-83EE-4AD9-87C1-FD1C59B9F07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C271D4-8553-4B2B-8103-BF470636D98E}" type="datetimeFigureOut">
              <a:rPr lang="en-US" smtClean="0"/>
              <a:pPr>
                <a:defRPr/>
              </a:pPr>
              <a:t>8/7/2011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111EAD-4553-4B03-9DFD-F0EFD3F483F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0D2356-DB7B-459C-B7E2-389EEAA3C5A0}" type="datetimeFigureOut">
              <a:rPr lang="en-US" smtClean="0"/>
              <a:pPr>
                <a:defRPr/>
              </a:pPr>
              <a:t>8/7/2011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02014E-A291-4269-B1E2-891728B0095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pPr>
              <a:defRPr/>
            </a:pPr>
            <a:fld id="{6A6E6A9A-6ED9-4E32-91E5-24AE13F6983D}" type="datetimeFigureOut">
              <a:rPr lang="en-US" smtClean="0"/>
              <a:pPr>
                <a:defRPr/>
              </a:pPr>
              <a:t>8/7/2011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pPr>
              <a:defRPr/>
            </a:pPr>
            <a:fld id="{F2BBC14A-C6C4-4D58-8773-B808B20269D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fld id="{E6F3F9BD-E867-4F3E-B29C-5825BA2D6B33}" type="datetimeFigureOut">
              <a:rPr lang="en-US" smtClean="0"/>
              <a:pPr>
                <a:defRPr/>
              </a:pPr>
              <a:t>8/7/2011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fld id="{69E82477-521E-4FDF-B466-5FD756AFE9A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0"/>
            <a:ext cx="8763000" cy="1447800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5400" dirty="0" smtClean="0"/>
              <a:t>Ms. Herrington’s 8</a:t>
            </a:r>
            <a:r>
              <a:rPr lang="en-US" sz="5400" baseline="30000" dirty="0" smtClean="0"/>
              <a:t>th</a:t>
            </a:r>
            <a:r>
              <a:rPr lang="en-US" sz="5400" dirty="0" smtClean="0"/>
              <a:t> Grade Science Class</a:t>
            </a:r>
            <a:endParaRPr lang="en-US" sz="5400" dirty="0"/>
          </a:p>
        </p:txBody>
      </p:sp>
      <p:sp>
        <p:nvSpPr>
          <p:cNvPr id="2052" name="TextBox 7"/>
          <p:cNvSpPr txBox="1">
            <a:spLocks noChangeArrowheads="1"/>
          </p:cNvSpPr>
          <p:nvPr/>
        </p:nvSpPr>
        <p:spPr bwMode="auto">
          <a:xfrm>
            <a:off x="609600" y="1524000"/>
            <a:ext cx="8001000" cy="417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Blip>
                <a:blip r:embed="rId2"/>
              </a:buBlip>
            </a:pPr>
            <a:r>
              <a:rPr lang="en-US" sz="4800" dirty="0" smtClean="0">
                <a:latin typeface="Calibri" pitchFamily="34" charset="0"/>
              </a:rPr>
              <a:t>Take your seats.</a:t>
            </a:r>
            <a:endParaRPr lang="en-US" sz="4800" dirty="0">
              <a:latin typeface="Calibri" pitchFamily="34" charset="0"/>
            </a:endParaRPr>
          </a:p>
          <a:p>
            <a:endParaRPr lang="en-US" sz="900" dirty="0">
              <a:latin typeface="Calibri" pitchFamily="34" charset="0"/>
            </a:endParaRPr>
          </a:p>
          <a:p>
            <a:pPr>
              <a:buFontTx/>
              <a:buBlip>
                <a:blip r:embed="rId2"/>
              </a:buBlip>
            </a:pPr>
            <a:r>
              <a:rPr lang="en-US" sz="4800" dirty="0">
                <a:latin typeface="Calibri" pitchFamily="34" charset="0"/>
              </a:rPr>
              <a:t>Quietly and neatly fill out </a:t>
            </a:r>
            <a:r>
              <a:rPr lang="en-US" sz="4800" dirty="0" smtClean="0">
                <a:latin typeface="Calibri" pitchFamily="34" charset="0"/>
              </a:rPr>
              <a:t>your Info Card</a:t>
            </a:r>
            <a:r>
              <a:rPr lang="en-US" sz="4800" dirty="0" smtClean="0">
                <a:latin typeface="Calibri" pitchFamily="34" charset="0"/>
              </a:rPr>
              <a:t>.</a:t>
            </a:r>
          </a:p>
          <a:p>
            <a:pPr lvl="2">
              <a:buFontTx/>
              <a:buBlip>
                <a:blip r:embed="rId2"/>
              </a:buBlip>
            </a:pPr>
            <a:r>
              <a:rPr lang="en-US" sz="2800" dirty="0" smtClean="0">
                <a:latin typeface="Calibri" pitchFamily="34" charset="0"/>
              </a:rPr>
              <a:t>Name</a:t>
            </a:r>
          </a:p>
          <a:p>
            <a:pPr lvl="2">
              <a:buFontTx/>
              <a:buBlip>
                <a:blip r:embed="rId2"/>
              </a:buBlip>
            </a:pPr>
            <a:r>
              <a:rPr lang="en-US" sz="2800" dirty="0" smtClean="0">
                <a:latin typeface="Calibri" pitchFamily="34" charset="0"/>
              </a:rPr>
              <a:t>Phone Number</a:t>
            </a:r>
          </a:p>
          <a:p>
            <a:pPr lvl="2">
              <a:buFontTx/>
              <a:buBlip>
                <a:blip r:embed="rId2"/>
              </a:buBlip>
            </a:pPr>
            <a:r>
              <a:rPr lang="en-US" sz="2800" dirty="0" smtClean="0">
                <a:latin typeface="Calibri" pitchFamily="34" charset="0"/>
              </a:rPr>
              <a:t>Homeroom teacher</a:t>
            </a:r>
            <a:endParaRPr lang="en-US" sz="2800" dirty="0">
              <a:latin typeface="Calibri" pitchFamily="34" charset="0"/>
            </a:endParaRPr>
          </a:p>
          <a:p>
            <a:pPr lvl="2"/>
            <a:endParaRPr lang="en-US" sz="2800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8000" smtClean="0"/>
              <a:t>Voice Levels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5400" smtClean="0"/>
              <a:t>1 – Whisper</a:t>
            </a:r>
          </a:p>
          <a:p>
            <a:r>
              <a:rPr lang="en-US" sz="5400" smtClean="0"/>
              <a:t>2 – Quiet Voice</a:t>
            </a:r>
          </a:p>
          <a:p>
            <a:r>
              <a:rPr lang="en-US" sz="5400" smtClean="0"/>
              <a:t>3 – Classroom Voice</a:t>
            </a:r>
          </a:p>
          <a:p>
            <a:r>
              <a:rPr lang="en-US" sz="5400" smtClean="0"/>
              <a:t>4 – Heard across the room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Assigned Seating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Blip>
                <a:blip r:embed="rId2"/>
              </a:buBlip>
            </a:pPr>
            <a:r>
              <a:rPr lang="en-US" dirty="0" smtClean="0"/>
              <a:t>Assigned seats will be given as I see fit.  </a:t>
            </a:r>
          </a:p>
          <a:p>
            <a:pPr eaLnBrk="1" hangingPunct="1">
              <a:buFont typeface="Arial" charset="0"/>
              <a:buBlip>
                <a:blip r:embed="rId2"/>
              </a:buBlip>
            </a:pPr>
            <a:r>
              <a:rPr lang="en-US" dirty="0" smtClean="0"/>
              <a:t>Assigned seats are </a:t>
            </a:r>
            <a:r>
              <a:rPr lang="en-US" b="1" u="sng" dirty="0" smtClean="0">
                <a:solidFill>
                  <a:schemeClr val="tx1"/>
                </a:solidFill>
              </a:rPr>
              <a:t>NOT</a:t>
            </a:r>
            <a:r>
              <a:rPr lang="en-US" dirty="0" smtClean="0"/>
              <a:t> up for discussion or argument.</a:t>
            </a:r>
          </a:p>
          <a:p>
            <a:pPr eaLnBrk="1" hangingPunct="1">
              <a:buFont typeface="Arial" charset="0"/>
              <a:buBlip>
                <a:blip r:embed="rId2"/>
              </a:buBlip>
            </a:pPr>
            <a:r>
              <a:rPr lang="en-US" dirty="0" smtClean="0"/>
              <a:t>When new assigned seats are given, either as a class or to an individual, students will gather their things and go to their new assigned seat quietly and without complaint.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You Need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3-ring binder	</a:t>
            </a:r>
          </a:p>
          <a:p>
            <a:r>
              <a:rPr lang="en-US" smtClean="0"/>
              <a:t>loose leaf paper</a:t>
            </a:r>
          </a:p>
          <a:p>
            <a:r>
              <a:rPr lang="en-US" smtClean="0"/>
              <a:t>colored pencils	</a:t>
            </a:r>
          </a:p>
          <a:p>
            <a:r>
              <a:rPr lang="en-US" smtClean="0"/>
              <a:t>notebook (not spiral)</a:t>
            </a:r>
          </a:p>
          <a:p>
            <a:r>
              <a:rPr lang="en-US" smtClean="0"/>
              <a:t>binder dividers		</a:t>
            </a:r>
          </a:p>
          <a:p>
            <a:r>
              <a:rPr lang="en-US" smtClean="0"/>
              <a:t>pencil </a:t>
            </a:r>
            <a:r>
              <a:rPr lang="en-US" b="1" smtClean="0"/>
              <a:t>and</a:t>
            </a:r>
            <a:r>
              <a:rPr lang="en-US" smtClean="0"/>
              <a:t> pen			</a:t>
            </a:r>
          </a:p>
          <a:p>
            <a:r>
              <a:rPr lang="en-US" smtClean="0"/>
              <a:t>calculator</a:t>
            </a:r>
          </a:p>
          <a:p>
            <a:r>
              <a:rPr lang="en-US" smtClean="0"/>
              <a:t>highlighter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Sections in Notebook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err="1" smtClean="0"/>
              <a:t>Bellwork</a:t>
            </a:r>
            <a:endParaRPr lang="en-US" sz="4000" dirty="0" smtClean="0"/>
          </a:p>
          <a:p>
            <a:r>
              <a:rPr lang="en-US" sz="4000" dirty="0" smtClean="0"/>
              <a:t>Notes</a:t>
            </a:r>
          </a:p>
          <a:p>
            <a:r>
              <a:rPr lang="en-US" sz="4000" dirty="0" smtClean="0"/>
              <a:t>Homework</a:t>
            </a:r>
          </a:p>
          <a:p>
            <a:r>
              <a:rPr lang="en-US" sz="4000" dirty="0" smtClean="0"/>
              <a:t>Labs</a:t>
            </a:r>
          </a:p>
          <a:p>
            <a:r>
              <a:rPr lang="en-US" sz="4000" dirty="0" smtClean="0"/>
              <a:t>Graded papers</a:t>
            </a:r>
          </a:p>
          <a:p>
            <a:r>
              <a:rPr lang="en-US" sz="4000" dirty="0" smtClean="0"/>
              <a:t>“Keep it forever place</a:t>
            </a:r>
            <a:r>
              <a:rPr lang="en-US" sz="4000" dirty="0" smtClean="0"/>
              <a:t>”</a:t>
            </a:r>
            <a:endParaRPr lang="en-US" sz="4000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Bell Work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fontScale="85000" lnSpcReduction="20000"/>
          </a:bodyPr>
          <a:lstStyle/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sz="4600" dirty="0" smtClean="0"/>
              <a:t>Follow all directions on the B</a:t>
            </a:r>
            <a:r>
              <a:rPr lang="en-US" sz="4600" dirty="0" smtClean="0"/>
              <a:t>ell </a:t>
            </a:r>
            <a:r>
              <a:rPr lang="en-US" sz="4600" dirty="0" smtClean="0"/>
              <a:t>W</a:t>
            </a:r>
            <a:r>
              <a:rPr lang="en-US" sz="4600" dirty="0" smtClean="0"/>
              <a:t>ork board</a:t>
            </a:r>
            <a:r>
              <a:rPr lang="en-US" sz="4600" dirty="0" smtClean="0"/>
              <a:t>. 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sz="4600" dirty="0" smtClean="0"/>
              <a:t>Remain in your assigned seat. 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sz="4600" dirty="0" smtClean="0"/>
              <a:t>Work quietly </a:t>
            </a:r>
            <a:r>
              <a:rPr lang="en-US" sz="4600" dirty="0" smtClean="0"/>
              <a:t>on Bell work (Voice </a:t>
            </a:r>
            <a:r>
              <a:rPr lang="en-US" sz="4600" dirty="0" smtClean="0"/>
              <a:t>Level 1).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sz="4600" dirty="0" smtClean="0"/>
              <a:t>Fill out your planner with homework or study directions.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sz="4600" dirty="0" smtClean="0"/>
              <a:t>Sit quietly and wait for </a:t>
            </a:r>
            <a:endParaRPr lang="en-US" sz="4600" dirty="0" smtClean="0"/>
          </a:p>
          <a:p>
            <a:pPr marL="514350" indent="-514350" eaLnBrk="1" hangingPunct="1">
              <a:buNone/>
            </a:pPr>
            <a:r>
              <a:rPr lang="en-US" sz="4600" dirty="0" smtClean="0"/>
              <a:t>	</a:t>
            </a:r>
            <a:r>
              <a:rPr lang="en-US" sz="4600" dirty="0" smtClean="0"/>
              <a:t>further direction</a:t>
            </a:r>
            <a:r>
              <a:rPr lang="en-US" sz="4600" dirty="0" smtClean="0"/>
              <a:t>.</a:t>
            </a:r>
          </a:p>
          <a:p>
            <a:pPr marL="514350" indent="-514350" eaLnBrk="1" hangingPunct="1">
              <a:buFont typeface="Arial" charset="0"/>
              <a:buNone/>
            </a:pPr>
            <a:endParaRPr lang="en-US" dirty="0" smtClean="0"/>
          </a:p>
          <a:p>
            <a:pPr marL="514350" indent="-514350" eaLnBrk="1" hangingPunct="1">
              <a:buFont typeface="Calibri" pitchFamily="34" charset="0"/>
              <a:buAutoNum type="arabicPeriod"/>
            </a:pPr>
            <a:endParaRPr lang="en-US" dirty="0" smtClean="0"/>
          </a:p>
        </p:txBody>
      </p:sp>
      <p:pic>
        <p:nvPicPr>
          <p:cNvPr id="14340" name="Picture 3" descr="YellowJacket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19975" y="4800600"/>
            <a:ext cx="17240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Classroom Jobs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458200" cy="5334000"/>
          </a:xfrm>
        </p:spPr>
        <p:txBody>
          <a:bodyPr>
            <a:normAutofit lnSpcReduction="10000"/>
          </a:bodyPr>
          <a:lstStyle/>
          <a:p>
            <a:pPr algn="ctr">
              <a:buFont typeface="Arial" charset="0"/>
              <a:buNone/>
            </a:pPr>
            <a:r>
              <a:rPr lang="en-US" sz="2000" b="1" dirty="0" smtClean="0"/>
              <a:t>Each job lasts for one nine weeks.  Students will turn their names in for nomination by the end of the first week.  The teacher will draw a name from the box to decide who gets each job.</a:t>
            </a:r>
          </a:p>
          <a:p>
            <a:endParaRPr lang="en-US" sz="1500" dirty="0" smtClean="0"/>
          </a:p>
          <a:p>
            <a:r>
              <a:rPr lang="en-US" sz="1550" b="1" dirty="0" smtClean="0"/>
              <a:t>Historian </a:t>
            </a:r>
            <a:r>
              <a:rPr lang="en-US" sz="1550" dirty="0" smtClean="0"/>
              <a:t>– writes an article a week to summarize what we did and studied that week. The page goes into the newsletter and onto the class </a:t>
            </a:r>
            <a:r>
              <a:rPr lang="en-US" sz="1550" dirty="0" smtClean="0"/>
              <a:t>website</a:t>
            </a:r>
            <a:endParaRPr lang="en-US" sz="1550" dirty="0" smtClean="0"/>
          </a:p>
          <a:p>
            <a:r>
              <a:rPr lang="en-US" sz="1550" b="1" dirty="0" smtClean="0"/>
              <a:t>Photographer</a:t>
            </a:r>
            <a:r>
              <a:rPr lang="en-US" sz="1550" dirty="0" smtClean="0"/>
              <a:t> – takes one picture a day of whatever they choose that is happening inside the classroom. They must write a caption for the picture, including names and events. These pictures go onto the class website</a:t>
            </a:r>
          </a:p>
          <a:p>
            <a:r>
              <a:rPr lang="en-US" sz="1550" b="1" dirty="0" smtClean="0"/>
              <a:t>Housekeepers</a:t>
            </a:r>
            <a:r>
              <a:rPr lang="en-US" sz="1550" dirty="0" smtClean="0"/>
              <a:t> – check floors and clean </a:t>
            </a:r>
            <a:r>
              <a:rPr lang="en-US" sz="1550" dirty="0" smtClean="0"/>
              <a:t>tables in classroom</a:t>
            </a:r>
            <a:endParaRPr lang="en-US" sz="1550" dirty="0" smtClean="0"/>
          </a:p>
          <a:p>
            <a:r>
              <a:rPr lang="en-US" sz="1550" b="1" dirty="0" smtClean="0"/>
              <a:t>Disease Prevention</a:t>
            </a:r>
            <a:r>
              <a:rPr lang="en-US" sz="1550" dirty="0" smtClean="0"/>
              <a:t> </a:t>
            </a:r>
            <a:r>
              <a:rPr lang="en-US" sz="1550" dirty="0" smtClean="0"/>
              <a:t>– squirts hand sanitizer on each child’s hands before lunch </a:t>
            </a:r>
          </a:p>
          <a:p>
            <a:r>
              <a:rPr lang="en-US" sz="1550" b="1" dirty="0" smtClean="0"/>
              <a:t>Technician</a:t>
            </a:r>
            <a:r>
              <a:rPr lang="en-US" sz="1550" dirty="0" smtClean="0"/>
              <a:t> – turns lights on and off, maintains thermostat upon teacher request, turns computer on at the beginning of the day and off at the </a:t>
            </a:r>
            <a:r>
              <a:rPr lang="en-US" sz="1550" dirty="0" smtClean="0"/>
              <a:t>end</a:t>
            </a:r>
            <a:endParaRPr lang="en-US" sz="1550" dirty="0" smtClean="0"/>
          </a:p>
          <a:p>
            <a:r>
              <a:rPr lang="en-US" sz="1550" b="1" dirty="0" smtClean="0"/>
              <a:t>Lunch</a:t>
            </a:r>
            <a:r>
              <a:rPr lang="en-US" sz="1550" dirty="0" smtClean="0"/>
              <a:t> </a:t>
            </a:r>
            <a:r>
              <a:rPr lang="en-US" sz="1550" b="1" dirty="0" smtClean="0"/>
              <a:t>Duty</a:t>
            </a:r>
            <a:r>
              <a:rPr lang="en-US" sz="1550" dirty="0" smtClean="0"/>
              <a:t> – cleans tables and chairs at </a:t>
            </a:r>
            <a:r>
              <a:rPr lang="en-US" sz="1550" dirty="0" smtClean="0"/>
              <a:t>lunch</a:t>
            </a:r>
            <a:endParaRPr lang="en-US" sz="1550" dirty="0" smtClean="0"/>
          </a:p>
          <a:p>
            <a:r>
              <a:rPr lang="en-US" sz="1550" b="1" dirty="0" smtClean="0"/>
              <a:t>Materials</a:t>
            </a:r>
            <a:r>
              <a:rPr lang="en-US" sz="1550" dirty="0" smtClean="0"/>
              <a:t> </a:t>
            </a:r>
            <a:r>
              <a:rPr lang="en-US" sz="1550" b="1" dirty="0" smtClean="0"/>
              <a:t>Management</a:t>
            </a:r>
            <a:r>
              <a:rPr lang="en-US" sz="1550" dirty="0" smtClean="0"/>
              <a:t> – checks materials at centers and keeps inventory, takes supplies to those who don’t have what they need, lets teacher know what needs to be restocked from the stock </a:t>
            </a:r>
            <a:r>
              <a:rPr lang="en-US" sz="1550" dirty="0" smtClean="0"/>
              <a:t>room</a:t>
            </a:r>
            <a:endParaRPr lang="en-US" sz="1550" dirty="0" smtClean="0"/>
          </a:p>
          <a:p>
            <a:r>
              <a:rPr lang="en-US" sz="1550" b="1" dirty="0" smtClean="0"/>
              <a:t>Librarian</a:t>
            </a:r>
            <a:r>
              <a:rPr lang="en-US" sz="1550" dirty="0" smtClean="0"/>
              <a:t> </a:t>
            </a:r>
            <a:r>
              <a:rPr lang="en-US" sz="1550" b="1" dirty="0" smtClean="0"/>
              <a:t>and Library Assistant</a:t>
            </a:r>
            <a:r>
              <a:rPr lang="en-US" sz="1550" dirty="0" smtClean="0"/>
              <a:t> – maintains check in/out of books, keeps </a:t>
            </a:r>
            <a:r>
              <a:rPr lang="en-US" sz="1550" dirty="0" smtClean="0"/>
              <a:t>library and student pantry organized</a:t>
            </a:r>
            <a:endParaRPr lang="en-US" sz="1550" dirty="0" smtClean="0"/>
          </a:p>
          <a:p>
            <a:r>
              <a:rPr lang="en-US" sz="1550" b="1" dirty="0" smtClean="0"/>
              <a:t>Secretary</a:t>
            </a:r>
            <a:r>
              <a:rPr lang="en-US" sz="1550" dirty="0" smtClean="0"/>
              <a:t> – takes notes for absent people, hands out class papers, books, and </a:t>
            </a:r>
            <a:r>
              <a:rPr lang="en-US" sz="1550" dirty="0" smtClean="0"/>
              <a:t>folders</a:t>
            </a:r>
            <a:endParaRPr lang="en-US" sz="1550" dirty="0" smtClean="0"/>
          </a:p>
          <a:p>
            <a:r>
              <a:rPr lang="en-US" sz="1550" b="1" dirty="0" smtClean="0"/>
              <a:t>Delivery</a:t>
            </a:r>
            <a:r>
              <a:rPr lang="en-US" sz="1550" dirty="0" smtClean="0"/>
              <a:t> – takes lunch count to cafeteria, takes notes to office, takes attendance down in the </a:t>
            </a:r>
            <a:r>
              <a:rPr lang="en-US" sz="1550" dirty="0" smtClean="0"/>
              <a:t>morning</a:t>
            </a:r>
            <a:endParaRPr lang="en-US" sz="1550" dirty="0" smtClean="0"/>
          </a:p>
          <a:p>
            <a:r>
              <a:rPr lang="en-US" sz="1550" b="1" dirty="0" smtClean="0"/>
              <a:t>Botanist</a:t>
            </a:r>
            <a:r>
              <a:rPr lang="en-US" sz="1550" dirty="0" smtClean="0"/>
              <a:t> – waters </a:t>
            </a:r>
            <a:r>
              <a:rPr lang="en-US" sz="1550" dirty="0" smtClean="0"/>
              <a:t>plants</a:t>
            </a:r>
            <a:endParaRPr lang="en-US" sz="1550" dirty="0" smtClean="0"/>
          </a:p>
          <a:p>
            <a:pPr eaLnBrk="1" hangingPunct="1"/>
            <a:endParaRPr lang="en-US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When someone is absent.....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It is the job of the secretary to notate things of importance for the missing student(s) and attach any </a:t>
            </a:r>
            <a:r>
              <a:rPr lang="en-US" dirty="0" smtClean="0"/>
              <a:t>handouts along with the date.</a:t>
            </a:r>
            <a:endParaRPr lang="en-US" dirty="0" smtClean="0"/>
          </a:p>
          <a:p>
            <a:pPr eaLnBrk="1" hangingPunct="1"/>
            <a:r>
              <a:rPr lang="en-US" dirty="0" smtClean="0"/>
              <a:t>Place the notes and handouts in the basket under the table in the back.  </a:t>
            </a:r>
          </a:p>
          <a:p>
            <a:pPr eaLnBrk="1" hangingPunct="1"/>
            <a:r>
              <a:rPr lang="en-US" dirty="0" smtClean="0"/>
              <a:t>The student who was absent will look in the basket for the papers </a:t>
            </a:r>
            <a:r>
              <a:rPr lang="en-US" dirty="0" smtClean="0"/>
              <a:t>with the date they missed on it, and </a:t>
            </a:r>
            <a:r>
              <a:rPr lang="en-US" dirty="0" smtClean="0"/>
              <a:t>then find a copy of all the handouts in the basket.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Tardy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b="1" u="sng" dirty="0" smtClean="0"/>
              <a:t>You are considered tardy if you:</a:t>
            </a:r>
          </a:p>
          <a:p>
            <a:pPr lvl="1"/>
            <a:r>
              <a:rPr lang="en-US" sz="3600" dirty="0" smtClean="0"/>
              <a:t>Are not in your assigned seat when the tardy bell rings.</a:t>
            </a:r>
          </a:p>
          <a:p>
            <a:pPr lvl="1"/>
            <a:r>
              <a:rPr lang="en-US" sz="3600" dirty="0" smtClean="0"/>
              <a:t>Walk into class as the bell is ringing.</a:t>
            </a:r>
          </a:p>
          <a:p>
            <a:pPr lvl="1"/>
            <a:r>
              <a:rPr lang="en-US" sz="3600" dirty="0" smtClean="0"/>
              <a:t>Come to class after the bell has rung. </a:t>
            </a:r>
            <a:endParaRPr lang="en-US" sz="3600" dirty="0" smtClean="0"/>
          </a:p>
          <a:p>
            <a:pPr lvl="1">
              <a:buNone/>
            </a:pPr>
            <a:endParaRPr lang="en-US" sz="3600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Tardy Continued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If you are tardy, it will be documented by the teacher. </a:t>
            </a:r>
            <a:endParaRPr lang="en-US" sz="4400" dirty="0" smtClean="0"/>
          </a:p>
          <a:p>
            <a:pPr>
              <a:buNone/>
            </a:pPr>
            <a:r>
              <a:rPr lang="en-US" sz="4400" dirty="0" smtClean="0"/>
              <a:t> </a:t>
            </a:r>
            <a:endParaRPr lang="en-US" sz="4400" dirty="0" smtClean="0"/>
          </a:p>
          <a:p>
            <a:r>
              <a:rPr lang="en-US" sz="4400" dirty="0" smtClean="0"/>
              <a:t>Three </a:t>
            </a:r>
            <a:r>
              <a:rPr lang="en-US" sz="4400" dirty="0" err="1" smtClean="0"/>
              <a:t>Tardies</a:t>
            </a:r>
            <a:r>
              <a:rPr lang="en-US" sz="4400" dirty="0" smtClean="0"/>
              <a:t> will result in a 30 minute afterschool detention to be served.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Getting the teacher’s attention/ answering or asking questions</a:t>
            </a:r>
            <a:endParaRPr lang="en-US" dirty="0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533400" y="2057400"/>
            <a:ext cx="8229600" cy="4525963"/>
          </a:xfrm>
        </p:spPr>
        <p:txBody>
          <a:bodyPr/>
          <a:lstStyle/>
          <a:p>
            <a:pPr eaLnBrk="1" hangingPunct="1"/>
            <a:r>
              <a:rPr lang="en-US" sz="4000" dirty="0" smtClean="0"/>
              <a:t>Students will remain seated unless instructed otherwise.</a:t>
            </a:r>
          </a:p>
          <a:p>
            <a:pPr eaLnBrk="1" hangingPunct="1"/>
            <a:r>
              <a:rPr lang="en-US" sz="4000" dirty="0" smtClean="0"/>
              <a:t>Student will silently raise his/her hand into the </a:t>
            </a:r>
            <a:r>
              <a:rPr lang="en-US" sz="4000" dirty="0" smtClean="0"/>
              <a:t>air and use</a:t>
            </a:r>
          </a:p>
          <a:p>
            <a:pPr eaLnBrk="1" hangingPunct="1">
              <a:buNone/>
            </a:pPr>
            <a:r>
              <a:rPr lang="en-US" sz="4000" dirty="0" smtClean="0"/>
              <a:t> </a:t>
            </a:r>
            <a:r>
              <a:rPr lang="en-US" sz="4000" dirty="0" smtClean="0"/>
              <a:t>  appropriate hand signals</a:t>
            </a:r>
            <a:r>
              <a:rPr lang="en-US" sz="4000" dirty="0" smtClean="0"/>
              <a:t>.  </a:t>
            </a:r>
            <a:endParaRPr lang="en-US" sz="4000" dirty="0" smtClean="0"/>
          </a:p>
        </p:txBody>
      </p:sp>
      <p:pic>
        <p:nvPicPr>
          <p:cNvPr id="19460" name="Picture 3" descr="five finger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4267200"/>
            <a:ext cx="215265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Class rules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smtClean="0"/>
              <a:t>Be respectful to teachers, staff, students, guests, property, this classroom, and this school. 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smtClean="0"/>
              <a:t>Be prepared everyday.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smtClean="0"/>
              <a:t>Be on time.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smtClean="0"/>
              <a:t>Be responsible for yourself, your education, and your actions.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smtClean="0"/>
              <a:t>Follow all school and classroom procedures.</a:t>
            </a:r>
          </a:p>
          <a:p>
            <a:pPr marL="514350" indent="-514350" eaLnBrk="1" hangingPunct="1">
              <a:buFont typeface="Arial" charset="0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Signals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4000" dirty="0" smtClean="0"/>
              <a:t>Hold </a:t>
            </a:r>
            <a:r>
              <a:rPr lang="en-US" sz="4000" u="sng" dirty="0" smtClean="0">
                <a:solidFill>
                  <a:schemeClr val="tx1"/>
                </a:solidFill>
              </a:rPr>
              <a:t>2</a:t>
            </a:r>
            <a:r>
              <a:rPr lang="en-US" sz="4000" dirty="0" smtClean="0"/>
              <a:t> fingers up if you need a pencil or need to sharpen your own.</a:t>
            </a:r>
          </a:p>
          <a:p>
            <a:pPr eaLnBrk="1" hangingPunct="1"/>
            <a:r>
              <a:rPr lang="en-US" sz="4000" dirty="0" smtClean="0"/>
              <a:t>Hold </a:t>
            </a:r>
            <a:r>
              <a:rPr lang="en-US" sz="4000" u="sng" dirty="0" smtClean="0">
                <a:solidFill>
                  <a:schemeClr val="tx1"/>
                </a:solidFill>
              </a:rPr>
              <a:t>3</a:t>
            </a:r>
            <a:r>
              <a:rPr lang="en-US" sz="4000" dirty="0" smtClean="0"/>
              <a:t> fingers up if you have a</a:t>
            </a:r>
            <a:br>
              <a:rPr lang="en-US" sz="4000" dirty="0" smtClean="0"/>
            </a:br>
            <a:r>
              <a:rPr lang="en-US" sz="4000" dirty="0" smtClean="0"/>
              <a:t>question about an assignment.</a:t>
            </a:r>
          </a:p>
          <a:p>
            <a:pPr eaLnBrk="1" hangingPunct="1"/>
            <a:r>
              <a:rPr lang="en-US" sz="4000" dirty="0" smtClean="0"/>
              <a:t>Hold </a:t>
            </a:r>
            <a:r>
              <a:rPr lang="en-US" sz="4000" u="sng" dirty="0" smtClean="0">
                <a:solidFill>
                  <a:schemeClr val="tx1"/>
                </a:solidFill>
              </a:rPr>
              <a:t>4</a:t>
            </a:r>
            <a:r>
              <a:rPr lang="en-US" sz="4000" dirty="0" smtClean="0"/>
              <a:t> fingers up if you want to use one of your restroom/hall passes.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Signals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US" b="1" u="sng" dirty="0" smtClean="0"/>
              <a:t>The Signal – </a:t>
            </a:r>
            <a:r>
              <a:rPr lang="en-US" b="1" u="sng" dirty="0" smtClean="0">
                <a:solidFill>
                  <a:schemeClr val="tx1"/>
                </a:solidFill>
              </a:rPr>
              <a:t>“</a:t>
            </a:r>
            <a:r>
              <a:rPr lang="en-US" b="1" u="sng" dirty="0" err="1" smtClean="0">
                <a:solidFill>
                  <a:schemeClr val="tx1"/>
                </a:solidFill>
              </a:rPr>
              <a:t>Claaassssssss</a:t>
            </a:r>
            <a:r>
              <a:rPr lang="en-US" b="1" u="sng" dirty="0" smtClean="0">
                <a:solidFill>
                  <a:schemeClr val="tx1"/>
                </a:solidFill>
              </a:rPr>
              <a:t>”</a:t>
            </a:r>
          </a:p>
          <a:p>
            <a:pPr>
              <a:buFont typeface="Arial" charset="0"/>
              <a:buNone/>
            </a:pPr>
            <a:endParaRPr lang="en-US" sz="3600" dirty="0" smtClean="0">
              <a:solidFill>
                <a:schemeClr val="tx1"/>
              </a:solidFill>
            </a:endParaRPr>
          </a:p>
          <a:p>
            <a:pPr>
              <a:buFont typeface="Arial" charset="0"/>
              <a:buNone/>
            </a:pPr>
            <a:r>
              <a:rPr lang="en-US" sz="3600" dirty="0" smtClean="0"/>
              <a:t>1.  </a:t>
            </a:r>
            <a:r>
              <a:rPr lang="en-US" sz="3600" b="1" dirty="0" smtClean="0">
                <a:solidFill>
                  <a:schemeClr val="tx1"/>
                </a:solidFill>
              </a:rPr>
              <a:t>Stop</a:t>
            </a:r>
            <a:r>
              <a:rPr lang="en-US" sz="3600" dirty="0" smtClean="0"/>
              <a:t> what you are doing immediately and respond with, </a:t>
            </a:r>
            <a:r>
              <a:rPr lang="en-US" sz="3600" b="1" dirty="0" smtClean="0"/>
              <a:t>“</a:t>
            </a:r>
            <a:r>
              <a:rPr lang="en-US" sz="3600" b="1" dirty="0" err="1" smtClean="0"/>
              <a:t>Yeeeesssssss</a:t>
            </a:r>
            <a:r>
              <a:rPr lang="en-US" sz="3600" b="1" dirty="0" smtClean="0"/>
              <a:t>??”</a:t>
            </a:r>
            <a:endParaRPr lang="en-US" sz="3600" dirty="0" smtClean="0"/>
          </a:p>
          <a:p>
            <a:pPr>
              <a:buFont typeface="Arial" charset="0"/>
              <a:buNone/>
            </a:pPr>
            <a:r>
              <a:rPr lang="en-US" sz="3600" dirty="0" smtClean="0"/>
              <a:t>2.  </a:t>
            </a:r>
            <a:r>
              <a:rPr lang="en-US" sz="3600" b="1" dirty="0" smtClean="0">
                <a:solidFill>
                  <a:schemeClr val="tx1"/>
                </a:solidFill>
              </a:rPr>
              <a:t>Look</a:t>
            </a:r>
            <a:r>
              <a:rPr lang="en-US" sz="3600" b="1" dirty="0" smtClean="0"/>
              <a:t> </a:t>
            </a:r>
            <a:r>
              <a:rPr lang="en-US" sz="3600" dirty="0" smtClean="0"/>
              <a:t>at Mrs. Herrington</a:t>
            </a:r>
          </a:p>
          <a:p>
            <a:pPr>
              <a:buFont typeface="Arial" charset="0"/>
              <a:buNone/>
            </a:pPr>
            <a:r>
              <a:rPr lang="en-US" sz="3600" dirty="0" smtClean="0"/>
              <a:t>3.  </a:t>
            </a:r>
            <a:r>
              <a:rPr lang="en-US" sz="3600" b="1" dirty="0" smtClean="0">
                <a:solidFill>
                  <a:schemeClr val="tx1"/>
                </a:solidFill>
              </a:rPr>
              <a:t>Listen</a:t>
            </a:r>
            <a:r>
              <a:rPr lang="en-US" sz="3600" dirty="0" smtClean="0"/>
              <a:t> to what Mrs. Herrington has to say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Signals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u="sng" dirty="0" smtClean="0"/>
              <a:t>The Signal – </a:t>
            </a:r>
            <a:r>
              <a:rPr lang="en-US" b="1" u="sng" dirty="0" smtClean="0">
                <a:solidFill>
                  <a:schemeClr val="tx1"/>
                </a:solidFill>
              </a:rPr>
              <a:t>“My class in 3...2...1</a:t>
            </a:r>
            <a:r>
              <a:rPr lang="en-US" b="1" u="sng" dirty="0" smtClean="0">
                <a:solidFill>
                  <a:schemeClr val="tx1"/>
                </a:solidFill>
              </a:rPr>
              <a:t>”</a:t>
            </a:r>
          </a:p>
          <a:p>
            <a:pPr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en-US" sz="3600" dirty="0" smtClean="0"/>
              <a:t>1.  </a:t>
            </a:r>
            <a:r>
              <a:rPr lang="en-US" sz="3600" b="1" dirty="0" smtClean="0">
                <a:solidFill>
                  <a:schemeClr val="tx1"/>
                </a:solidFill>
              </a:rPr>
              <a:t>Stop</a:t>
            </a:r>
            <a:r>
              <a:rPr lang="en-US" sz="3600" dirty="0" smtClean="0"/>
              <a:t> what you are doing </a:t>
            </a:r>
            <a:r>
              <a:rPr lang="en-US" sz="3600" dirty="0" smtClean="0"/>
              <a:t>immediately</a:t>
            </a:r>
            <a:endParaRPr lang="en-US" sz="3600" dirty="0" smtClean="0"/>
          </a:p>
          <a:p>
            <a:pPr>
              <a:buNone/>
            </a:pPr>
            <a:r>
              <a:rPr lang="en-US" sz="3600" dirty="0" smtClean="0"/>
              <a:t>2.  </a:t>
            </a:r>
            <a:r>
              <a:rPr lang="en-US" sz="3600" b="1" dirty="0" smtClean="0">
                <a:solidFill>
                  <a:schemeClr val="tx1"/>
                </a:solidFill>
              </a:rPr>
              <a:t>Look</a:t>
            </a:r>
            <a:r>
              <a:rPr lang="en-US" sz="3600" b="1" dirty="0" smtClean="0"/>
              <a:t> </a:t>
            </a:r>
            <a:r>
              <a:rPr lang="en-US" sz="3600" dirty="0" smtClean="0"/>
              <a:t>at the Mrs. Herrington</a:t>
            </a:r>
          </a:p>
          <a:p>
            <a:pPr>
              <a:buNone/>
            </a:pPr>
            <a:r>
              <a:rPr lang="en-US" sz="3600" dirty="0" smtClean="0"/>
              <a:t>3.  </a:t>
            </a:r>
            <a:r>
              <a:rPr lang="en-US" sz="3600" b="1" dirty="0" smtClean="0">
                <a:solidFill>
                  <a:schemeClr val="tx1"/>
                </a:solidFill>
              </a:rPr>
              <a:t>Listen</a:t>
            </a:r>
            <a:r>
              <a:rPr lang="en-US" sz="3600" dirty="0" smtClean="0"/>
              <a:t> to what Mrs. Herrington has to say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Signals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u="sng" dirty="0" smtClean="0"/>
              <a:t>The </a:t>
            </a:r>
            <a:r>
              <a:rPr lang="en-US" b="1" u="sng" dirty="0" smtClean="0"/>
              <a:t>Signal – </a:t>
            </a:r>
            <a:r>
              <a:rPr lang="en-US" b="1" u="sng" dirty="0" smtClean="0">
                <a:solidFill>
                  <a:schemeClr val="tx1"/>
                </a:solidFill>
              </a:rPr>
              <a:t>“Teach”....*snap, snap</a:t>
            </a:r>
            <a:r>
              <a:rPr lang="en-US" b="1" u="sng" dirty="0" smtClean="0">
                <a:solidFill>
                  <a:schemeClr val="tx1"/>
                </a:solidFill>
              </a:rPr>
              <a:t>*</a:t>
            </a:r>
          </a:p>
          <a:p>
            <a:pPr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en-US" sz="3600" dirty="0" smtClean="0"/>
              <a:t>1. </a:t>
            </a:r>
            <a:r>
              <a:rPr lang="en-US" sz="3600" b="1" dirty="0" smtClean="0"/>
              <a:t>“Ok”</a:t>
            </a:r>
            <a:r>
              <a:rPr lang="en-US" sz="3600" dirty="0" smtClean="0"/>
              <a:t> *snap, snap*</a:t>
            </a:r>
          </a:p>
          <a:p>
            <a:pPr>
              <a:buNone/>
            </a:pPr>
            <a:r>
              <a:rPr lang="en-US" sz="3600" dirty="0" smtClean="0"/>
              <a:t>2.  Turn to your partner and teach them what you just learned.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Signals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u="sng" dirty="0" smtClean="0"/>
              <a:t>The </a:t>
            </a:r>
            <a:r>
              <a:rPr lang="en-US" b="1" u="sng" dirty="0" smtClean="0"/>
              <a:t>Signal – </a:t>
            </a:r>
            <a:r>
              <a:rPr lang="en-US" b="1" u="sng" dirty="0" smtClean="0">
                <a:solidFill>
                  <a:schemeClr val="tx1"/>
                </a:solidFill>
              </a:rPr>
              <a:t>“</a:t>
            </a:r>
            <a:r>
              <a:rPr lang="en-US" b="1" u="sng" dirty="0" err="1" smtClean="0">
                <a:solidFill>
                  <a:schemeClr val="tx1"/>
                </a:solidFill>
              </a:rPr>
              <a:t>Oooooooooooo</a:t>
            </a:r>
            <a:r>
              <a:rPr lang="en-US" b="1" u="sng" dirty="0" smtClean="0">
                <a:solidFill>
                  <a:schemeClr val="tx1"/>
                </a:solidFill>
              </a:rPr>
              <a:t>”</a:t>
            </a:r>
          </a:p>
          <a:p>
            <a:pPr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en-US" sz="3600" dirty="0" smtClean="0"/>
              <a:t>1. </a:t>
            </a:r>
            <a:r>
              <a:rPr lang="en-US" sz="3600" b="1" dirty="0" smtClean="0"/>
              <a:t>“</a:t>
            </a:r>
            <a:r>
              <a:rPr lang="en-US" sz="3600" b="1" dirty="0" err="1" smtClean="0"/>
              <a:t>Ahhhhhhhhhhhhhhhh</a:t>
            </a:r>
            <a:r>
              <a:rPr lang="en-US" sz="3600" b="1" dirty="0" smtClean="0"/>
              <a:t>”</a:t>
            </a:r>
            <a:endParaRPr lang="en-US" sz="3600" dirty="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Restroom/Hall Passes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buFont typeface="Arial" charset="0"/>
              <a:buBlip>
                <a:blip r:embed="rId2"/>
              </a:buBlip>
            </a:pPr>
            <a:r>
              <a:rPr lang="en-US" dirty="0" smtClean="0"/>
              <a:t>Each student will be given </a:t>
            </a:r>
            <a:r>
              <a:rPr lang="en-US" b="1" dirty="0" smtClean="0"/>
              <a:t>4</a:t>
            </a:r>
            <a:r>
              <a:rPr lang="en-US" dirty="0" smtClean="0"/>
              <a:t> hall passes for each 9 weeks. </a:t>
            </a:r>
          </a:p>
          <a:p>
            <a:pPr eaLnBrk="1" hangingPunct="1">
              <a:buFont typeface="Arial" charset="0"/>
              <a:buBlip>
                <a:blip r:embed="rId2"/>
              </a:buBlip>
            </a:pPr>
            <a:r>
              <a:rPr lang="en-US" dirty="0" smtClean="0"/>
              <a:t>I will mark off your passes as you use them.</a:t>
            </a:r>
          </a:p>
          <a:p>
            <a:pPr eaLnBrk="1" hangingPunct="1">
              <a:buFont typeface="Arial" charset="0"/>
              <a:buBlip>
                <a:blip r:embed="rId2"/>
              </a:buBlip>
            </a:pPr>
            <a:r>
              <a:rPr lang="en-US" dirty="0" smtClean="0"/>
              <a:t>It is your responsibility to keep up with your Restroom/Hall Pass shee</a:t>
            </a:r>
            <a:r>
              <a:rPr lang="en-US" dirty="0" smtClean="0"/>
              <a:t>t in your notebook.</a:t>
            </a:r>
            <a:endParaRPr lang="en-US" dirty="0" smtClean="0"/>
          </a:p>
          <a:p>
            <a:pPr eaLnBrk="1" hangingPunct="1">
              <a:buFont typeface="Arial" charset="0"/>
              <a:buBlip>
                <a:blip r:embed="rId2"/>
              </a:buBlip>
            </a:pPr>
            <a:r>
              <a:rPr lang="en-US" dirty="0" smtClean="0"/>
              <a:t>Student should use hall passes wisely.  </a:t>
            </a:r>
          </a:p>
          <a:p>
            <a:pPr eaLnBrk="1" hangingPunct="1">
              <a:buFont typeface="Arial" charset="0"/>
              <a:buBlip>
                <a:blip r:embed="rId2"/>
              </a:buBlip>
            </a:pPr>
            <a:r>
              <a:rPr lang="en-US" dirty="0" smtClean="0"/>
              <a:t>When the hall passes are gone the student must remain in the classroom, NO QUESTIONS ASKED.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Restroom/Hall Passes Continued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Blip>
                <a:blip r:embed="rId2"/>
              </a:buBlip>
              <a:defRPr/>
            </a:pPr>
            <a:r>
              <a:rPr lang="en-US" dirty="0" smtClean="0"/>
              <a:t>Students will wait for the appropriate time to ask to use a restroom/hall pass.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Blip>
                <a:blip r:embed="rId2"/>
              </a:buBlip>
              <a:defRPr/>
            </a:pPr>
            <a:r>
              <a:rPr lang="en-US" dirty="0" smtClean="0"/>
              <a:t>Appropriate times are: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Blip>
                <a:blip r:embed="rId2"/>
              </a:buBlip>
              <a:defRPr/>
            </a:pPr>
            <a:r>
              <a:rPr lang="en-US" dirty="0" smtClean="0"/>
              <a:t>During the bell work time (after your bell work is completed)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Blip>
                <a:blip r:embed="rId2"/>
              </a:buBlip>
              <a:defRPr/>
            </a:pPr>
            <a:r>
              <a:rPr lang="en-US" dirty="0" smtClean="0"/>
              <a:t>During independent work time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Blip>
                <a:blip r:embed="rId2"/>
              </a:buBlip>
              <a:defRPr/>
            </a:pPr>
            <a:r>
              <a:rPr lang="en-US" dirty="0" smtClean="0"/>
              <a:t>After class work has been completed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Blip>
                <a:blip r:embed="rId2"/>
              </a:buBlip>
              <a:defRPr/>
            </a:pPr>
            <a:r>
              <a:rPr lang="en-US" dirty="0" smtClean="0"/>
              <a:t>If a student asks to use a Restroom/Hall Pass at a time other than those listed above, it is the teachers choice as to let the student use the pass or not.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Nurse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If you have:</a:t>
            </a:r>
          </a:p>
          <a:p>
            <a:pPr lvl="1" eaLnBrk="1" hangingPunct="1"/>
            <a:r>
              <a:rPr lang="en-US" smtClean="0"/>
              <a:t>Cough</a:t>
            </a:r>
          </a:p>
          <a:p>
            <a:pPr lvl="1" eaLnBrk="1" hangingPunct="1"/>
            <a:r>
              <a:rPr lang="en-US" smtClean="0"/>
              <a:t>Small cut</a:t>
            </a:r>
          </a:p>
          <a:p>
            <a:pPr lvl="1" eaLnBrk="1" hangingPunct="1"/>
            <a:r>
              <a:rPr lang="en-US" smtClean="0"/>
              <a:t>Minor headache</a:t>
            </a:r>
          </a:p>
          <a:p>
            <a:pPr lvl="1" eaLnBrk="1" hangingPunct="1"/>
            <a:r>
              <a:rPr lang="en-US" smtClean="0"/>
              <a:t>Itch</a:t>
            </a:r>
          </a:p>
          <a:p>
            <a:pPr lvl="1" eaLnBrk="1" hangingPunct="1"/>
            <a:r>
              <a:rPr lang="en-US" smtClean="0"/>
              <a:t>Contact issue</a:t>
            </a:r>
          </a:p>
          <a:p>
            <a:pPr lvl="1" eaLnBrk="1" hangingPunct="1"/>
            <a:r>
              <a:rPr lang="en-US" smtClean="0"/>
              <a:t>Chapped lips</a:t>
            </a:r>
          </a:p>
          <a:p>
            <a:pPr lvl="1" eaLnBrk="1" hangingPunct="1"/>
            <a:endParaRPr lang="en-US" smtClean="0"/>
          </a:p>
        </p:txBody>
      </p:sp>
      <p:sp>
        <p:nvSpPr>
          <p:cNvPr id="26628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sz="3600" smtClean="0"/>
              <a:t>You do NOT need to go to the nurse.  You can take care of these problems using our classroom first aid kit.</a:t>
            </a:r>
          </a:p>
        </p:txBody>
      </p:sp>
      <p:pic>
        <p:nvPicPr>
          <p:cNvPr id="26629" name="Picture 8" descr="nurse hat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152401"/>
            <a:ext cx="1495425" cy="1163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9" descr="Bandaid-Finger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4953000"/>
            <a:ext cx="1663700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10" descr="caugh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5029200"/>
            <a:ext cx="137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Picture 11" descr="itchy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2800" y="3352800"/>
            <a:ext cx="11684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Nurse Continued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smtClean="0"/>
              <a:t>If you have:</a:t>
            </a:r>
          </a:p>
          <a:p>
            <a:pPr lvl="1" eaLnBrk="1" hangingPunct="1"/>
            <a:r>
              <a:rPr lang="en-US" smtClean="0"/>
              <a:t>Severe headache</a:t>
            </a:r>
          </a:p>
          <a:p>
            <a:pPr lvl="1" eaLnBrk="1" hangingPunct="1"/>
            <a:r>
              <a:rPr lang="en-US" smtClean="0"/>
              <a:t>Nausea</a:t>
            </a:r>
          </a:p>
          <a:p>
            <a:pPr lvl="1" eaLnBrk="1" hangingPunct="1"/>
            <a:r>
              <a:rPr lang="en-US" smtClean="0"/>
              <a:t>Fever</a:t>
            </a:r>
          </a:p>
          <a:p>
            <a:pPr lvl="1" eaLnBrk="1" hangingPunct="1"/>
            <a:r>
              <a:rPr lang="en-US" smtClean="0"/>
              <a:t>Severe Bleeding</a:t>
            </a:r>
          </a:p>
          <a:p>
            <a:pPr lvl="1" eaLnBrk="1" hangingPunct="1"/>
            <a:r>
              <a:rPr lang="en-US" smtClean="0"/>
              <a:t>Broken bones</a:t>
            </a:r>
          </a:p>
          <a:p>
            <a:pPr lvl="1" eaLnBrk="1" hangingPunct="1"/>
            <a:r>
              <a:rPr lang="en-US" smtClean="0"/>
              <a:t>Sprains</a:t>
            </a:r>
          </a:p>
          <a:p>
            <a:pPr lvl="1" eaLnBrk="1" hangingPunct="1"/>
            <a:r>
              <a:rPr lang="en-US" smtClean="0"/>
              <a:t>Severe bruising</a:t>
            </a:r>
          </a:p>
          <a:p>
            <a:pPr lvl="1" eaLnBrk="1" hangingPunct="1"/>
            <a:r>
              <a:rPr lang="en-US" smtClean="0"/>
              <a:t>Severe swelling</a:t>
            </a:r>
          </a:p>
        </p:txBody>
      </p:sp>
      <p:sp>
        <p:nvSpPr>
          <p:cNvPr id="27652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algn="ctr" eaLnBrk="1" hangingPunct="1">
              <a:buFont typeface="Arial" charset="0"/>
              <a:buNone/>
            </a:pPr>
            <a:r>
              <a:rPr lang="en-US" sz="4000" smtClean="0"/>
              <a:t>You may go to the Nurse if the nurse is at the school on that day.  You must get permission from the teacher first. </a:t>
            </a:r>
          </a:p>
        </p:txBody>
      </p:sp>
      <p:pic>
        <p:nvPicPr>
          <p:cNvPr id="27653" name="Picture 4" descr="nausau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2514600"/>
            <a:ext cx="1208088" cy="299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5" descr="nurse hat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152400"/>
            <a:ext cx="1549400" cy="120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Owner\Pictures\app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45263" y="4191000"/>
            <a:ext cx="2303462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During Instruction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Each student is to give his/her undivided attention to whomever has the floor.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Student is to take notes and complete work as necessary.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Each student is to stay in his/her assigned seat unless: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Instructed by the teacher to be out of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    his/her seat.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He/she is bleeding uncontrollably.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He/she is going to vomit.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What happens when I do not follow the rules, Ms. Herrington?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Verbal Warning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Student/Teacher conference with documentation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Student/parent reflection and parent phone call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Parent phone call and after school detention.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Behavior referral to school counselor and parent phone call.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 Teacher conferences with Interventionist to refer the student to TST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Behavioral referral to administration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During Instruction Continued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If you feel you need to be out of your seat for any reason, other than those stated in the previous slide, YOU MUST HAVE SPECIFIC PERMISSION FROM THE TEACHER.</a:t>
            </a:r>
          </a:p>
          <a:p>
            <a:pPr eaLnBrk="1" hangingPunct="1"/>
            <a:r>
              <a:rPr lang="en-US" smtClean="0"/>
              <a:t>Use the “Signal” for getting the attention of the teacher to ask permission to be out of your seat.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During group work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You will work with the group that you are </a:t>
            </a:r>
            <a:r>
              <a:rPr lang="en-US" dirty="0" smtClean="0"/>
              <a:t>put in.  </a:t>
            </a:r>
            <a:endParaRPr lang="en-US" dirty="0" smtClean="0"/>
          </a:p>
          <a:p>
            <a:pPr eaLnBrk="1" hangingPunct="1"/>
            <a:r>
              <a:rPr lang="en-US" dirty="0" smtClean="0"/>
              <a:t>All members will contribute to the group and the final product.</a:t>
            </a:r>
          </a:p>
          <a:p>
            <a:pPr eaLnBrk="1" hangingPunct="1"/>
            <a:r>
              <a:rPr lang="en-US" dirty="0" smtClean="0"/>
              <a:t>You will keep each other on task.</a:t>
            </a:r>
          </a:p>
          <a:p>
            <a:pPr eaLnBrk="1" hangingPunct="1"/>
            <a:r>
              <a:rPr lang="en-US" dirty="0" smtClean="0"/>
              <a:t>You will stay with your group THE WHOLE TIME.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During individual work/ practice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You will work quietly by yourself.</a:t>
            </a:r>
          </a:p>
          <a:p>
            <a:pPr eaLnBrk="1" hangingPunct="1"/>
            <a:r>
              <a:rPr lang="en-US" dirty="0" smtClean="0"/>
              <a:t>You will stay in your assigned seat. </a:t>
            </a:r>
          </a:p>
          <a:p>
            <a:pPr eaLnBrk="1" hangingPunct="1"/>
            <a:r>
              <a:rPr lang="en-US" dirty="0" smtClean="0"/>
              <a:t>You may collaborate, unless instructed otherwise, with a person/people at your table if you need help with the given assignment.</a:t>
            </a:r>
          </a:p>
          <a:p>
            <a:pPr lvl="1" eaLnBrk="1" hangingPunct="1"/>
            <a:r>
              <a:rPr lang="en-US" sz="2400" dirty="0" smtClean="0"/>
              <a:t>This must be done quietly and without disturbing other students.</a:t>
            </a:r>
          </a:p>
          <a:p>
            <a:pPr lvl="1" eaLnBrk="1" hangingPunct="1"/>
            <a:r>
              <a:rPr lang="en-US" sz="2400" dirty="0" smtClean="0"/>
              <a:t>This does NOT mean you can do the whole</a:t>
            </a:r>
          </a:p>
          <a:p>
            <a:pPr lvl="1" eaLnBrk="1" hangingPunct="1">
              <a:buFont typeface="Arial" charset="0"/>
              <a:buNone/>
            </a:pPr>
            <a:r>
              <a:rPr lang="en-US" sz="2400" dirty="0" smtClean="0"/>
              <a:t>    assignment together.</a:t>
            </a:r>
          </a:p>
          <a:p>
            <a:pPr lvl="1" eaLnBrk="1" hangingPunct="1"/>
            <a:r>
              <a:rPr lang="en-US" sz="2400" dirty="0" smtClean="0"/>
              <a:t>Use Voice Levels assigned</a:t>
            </a:r>
          </a:p>
          <a:p>
            <a:pPr lvl="1" eaLnBrk="1" hangingPunct="1">
              <a:buFont typeface="Arial" charset="0"/>
              <a:buNone/>
            </a:pPr>
            <a:endParaRPr lang="en-US" sz="2000" dirty="0" smtClean="0"/>
          </a:p>
        </p:txBody>
      </p:sp>
      <p:pic>
        <p:nvPicPr>
          <p:cNvPr id="31748" name="Picture 3" descr="be quiet.bmp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5018088"/>
            <a:ext cx="1314450" cy="162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Testing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Blip>
                <a:blip r:embed="rId2"/>
              </a:buBlip>
            </a:pPr>
            <a:r>
              <a:rPr lang="en-US" smtClean="0"/>
              <a:t>Testing is </a:t>
            </a:r>
            <a:r>
              <a:rPr lang="en-US" u="sng" smtClean="0"/>
              <a:t>completely silent </a:t>
            </a:r>
            <a:r>
              <a:rPr lang="en-US" smtClean="0"/>
              <a:t>from the moment the first test goes out until the final test is collected.</a:t>
            </a:r>
          </a:p>
          <a:p>
            <a:pPr eaLnBrk="1" hangingPunct="1">
              <a:buFont typeface="Arial" charset="0"/>
              <a:buBlip>
                <a:blip r:embed="rId2"/>
              </a:buBlip>
            </a:pPr>
            <a:r>
              <a:rPr lang="en-US" smtClean="0"/>
              <a:t>ANY talking or communicating of any kind will be viewed and treated as cheating. </a:t>
            </a:r>
          </a:p>
          <a:p>
            <a:pPr eaLnBrk="1" hangingPunct="1">
              <a:buFont typeface="Arial" charset="0"/>
              <a:buBlip>
                <a:blip r:embed="rId2"/>
              </a:buBlip>
            </a:pPr>
            <a:r>
              <a:rPr lang="en-US" smtClean="0"/>
              <a:t>Cheating will result in lowering of test scores and possible failure of that test.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If we ever have to leave the room as a </a:t>
            </a:r>
            <a:r>
              <a:rPr lang="en-US" dirty="0" smtClean="0"/>
              <a:t>class:</a:t>
            </a:r>
            <a:endParaRPr lang="en-US" dirty="0" smtClean="0"/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Students will stand up at their seats at the teacher’s instruction.</a:t>
            </a:r>
          </a:p>
          <a:p>
            <a:pPr eaLnBrk="1" hangingPunct="1"/>
            <a:r>
              <a:rPr lang="en-US" dirty="0" smtClean="0"/>
              <a:t>Upon the teacher’s direction, students will silently line up at the door in a </a:t>
            </a:r>
            <a:r>
              <a:rPr lang="en-US" b="1" u="sng" dirty="0" smtClean="0">
                <a:solidFill>
                  <a:schemeClr val="tx1"/>
                </a:solidFill>
              </a:rPr>
              <a:t>straight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dirty="0" smtClean="0"/>
              <a:t>line</a:t>
            </a:r>
            <a:r>
              <a:rPr lang="en-US" dirty="0" smtClean="0"/>
              <a:t>.</a:t>
            </a:r>
          </a:p>
          <a:p>
            <a:pPr eaLnBrk="1" hangingPunct="1"/>
            <a:r>
              <a:rPr lang="en-US" dirty="0" smtClean="0"/>
              <a:t>Students will remain in a </a:t>
            </a:r>
            <a:r>
              <a:rPr lang="en-US" dirty="0" smtClean="0"/>
              <a:t>straight, </a:t>
            </a:r>
            <a:r>
              <a:rPr lang="en-US" dirty="0" smtClean="0"/>
              <a:t>silent line; on the right side of the hallway, using the tiles in the hallway as a guide, until we reach our destination. </a:t>
            </a:r>
            <a:endParaRPr lang="en-US" dirty="0" smtClean="0"/>
          </a:p>
          <a:p>
            <a:pPr eaLnBrk="1" hangingPunct="1"/>
            <a:r>
              <a:rPr lang="en-US" dirty="0" smtClean="0"/>
              <a:t>There will be no talking in the hallways.</a:t>
            </a:r>
          </a:p>
          <a:p>
            <a:pPr lvl="2"/>
            <a:r>
              <a:rPr lang="en-US" dirty="0" smtClean="0"/>
              <a:t>Other classes are in session.  We will not disturb them.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Speakers and Assemblies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457200" y="2027237"/>
            <a:ext cx="8229600" cy="4830763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Students are expected to be on their best behavior.</a:t>
            </a:r>
          </a:p>
          <a:p>
            <a:pPr lvl="1" eaLnBrk="1" hangingPunct="1"/>
            <a:r>
              <a:rPr lang="en-US" dirty="0" smtClean="0"/>
              <a:t>You are 8</a:t>
            </a:r>
            <a:r>
              <a:rPr lang="en-US" baseline="30000" dirty="0" smtClean="0"/>
              <a:t>th</a:t>
            </a:r>
            <a:r>
              <a:rPr lang="en-US" dirty="0" smtClean="0"/>
              <a:t> graders and expected to set the example for the younger students.</a:t>
            </a:r>
          </a:p>
          <a:p>
            <a:pPr eaLnBrk="1" hangingPunct="1"/>
            <a:r>
              <a:rPr lang="en-US" dirty="0" smtClean="0"/>
              <a:t>Students are to stay with the class unless told otherwise.</a:t>
            </a:r>
          </a:p>
          <a:p>
            <a:pPr eaLnBrk="1" hangingPunct="1"/>
            <a:r>
              <a:rPr lang="en-US" dirty="0" smtClean="0"/>
              <a:t>Students are to act accordingly to the event</a:t>
            </a:r>
          </a:p>
          <a:p>
            <a:pPr lvl="1" eaLnBrk="1" hangingPunct="1"/>
            <a:r>
              <a:rPr lang="en-US" dirty="0" smtClean="0"/>
              <a:t>Speaker= attentively listening</a:t>
            </a:r>
          </a:p>
          <a:p>
            <a:pPr lvl="1" eaLnBrk="1" hangingPunct="1"/>
            <a:r>
              <a:rPr lang="en-US" dirty="0" smtClean="0"/>
              <a:t>Assembly= have fun and get loud.  Cheer for EVERYONE.                                                                                     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In Case of Emergency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sz="4400" dirty="0" smtClean="0"/>
              <a:t>Stay calm</a:t>
            </a:r>
          </a:p>
          <a:p>
            <a:pPr eaLnBrk="1" hangingPunct="1"/>
            <a:r>
              <a:rPr lang="en-US" sz="4400" dirty="0" smtClean="0"/>
              <a:t>Listen to and follow directions </a:t>
            </a:r>
          </a:p>
          <a:p>
            <a:pPr eaLnBrk="1" hangingPunct="1"/>
            <a:r>
              <a:rPr lang="en-US" sz="4400" dirty="0" smtClean="0"/>
              <a:t>Stay with the class unless instructed by the teacher to do something different</a:t>
            </a:r>
          </a:p>
          <a:p>
            <a:pPr eaLnBrk="1" hangingPunct="1"/>
            <a:r>
              <a:rPr lang="en-US" sz="4400" dirty="0" smtClean="0"/>
              <a:t>Stay silent in order to hear instructions</a:t>
            </a:r>
          </a:p>
          <a:p>
            <a:pPr eaLnBrk="1" hangingPunct="1">
              <a:buFont typeface="Arial" charset="0"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Fire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Alarm is one long bell.  </a:t>
            </a:r>
          </a:p>
          <a:p>
            <a:pPr lvl="1" eaLnBrk="1" hangingPunct="1"/>
            <a:r>
              <a:rPr lang="en-US" smtClean="0"/>
              <a:t>It reminds me of someone saying, “FIIIIIIIRE!”</a:t>
            </a:r>
          </a:p>
          <a:p>
            <a:pPr eaLnBrk="1" hangingPunct="1"/>
            <a:r>
              <a:rPr lang="en-US" smtClean="0"/>
              <a:t>Leave your things and silently line up.</a:t>
            </a:r>
          </a:p>
          <a:p>
            <a:pPr eaLnBrk="1" hangingPunct="1"/>
            <a:r>
              <a:rPr lang="en-US" smtClean="0"/>
              <a:t>Stay in line and silently go to the designated area outside.</a:t>
            </a:r>
          </a:p>
          <a:p>
            <a:pPr eaLnBrk="1" hangingPunct="1"/>
            <a:r>
              <a:rPr lang="en-US" smtClean="0"/>
              <a:t>Stand silently in line and wait for instruction.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Tornado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alarm is three short bells.</a:t>
            </a:r>
          </a:p>
          <a:p>
            <a:pPr lvl="1" eaLnBrk="1" hangingPunct="1"/>
            <a:r>
              <a:rPr lang="en-US" smtClean="0"/>
              <a:t>Sounds like, “ Tor-na-do”</a:t>
            </a:r>
          </a:p>
          <a:p>
            <a:pPr eaLnBrk="1" hangingPunct="1"/>
            <a:r>
              <a:rPr lang="en-US" smtClean="0"/>
              <a:t>Silently line up. </a:t>
            </a:r>
          </a:p>
          <a:p>
            <a:pPr eaLnBrk="1" hangingPunct="1"/>
            <a:r>
              <a:rPr lang="en-US" smtClean="0"/>
              <a:t>Go down the designated stairs</a:t>
            </a:r>
          </a:p>
          <a:p>
            <a:pPr eaLnBrk="1" hangingPunct="1"/>
            <a:r>
              <a:rPr lang="en-US" smtClean="0"/>
              <a:t>Silently sit against the lockers in the downstairs hallway.</a:t>
            </a:r>
          </a:p>
          <a:p>
            <a:pPr eaLnBrk="1" hangingPunct="1"/>
            <a:r>
              <a:rPr lang="en-US" smtClean="0"/>
              <a:t>Put your head down and cover your neck.</a:t>
            </a:r>
          </a:p>
          <a:p>
            <a:pPr eaLnBrk="1" hangingPunct="1"/>
            <a:r>
              <a:rPr lang="en-US" smtClean="0"/>
              <a:t>Wait silently for instructions.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Lock Down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This means that there is some reason why you need to stay locked in the classroom. </a:t>
            </a:r>
          </a:p>
          <a:p>
            <a:pPr eaLnBrk="1" hangingPunct="1"/>
            <a:r>
              <a:rPr lang="en-US" smtClean="0"/>
              <a:t>In some cases it will need to seem as though the classroom is empty.</a:t>
            </a:r>
          </a:p>
          <a:p>
            <a:pPr lvl="1" eaLnBrk="1" hangingPunct="1"/>
            <a:r>
              <a:rPr lang="en-US" smtClean="0"/>
              <a:t>Students will leave their things and silently get into the corner in the front of the room by the student pantry.</a:t>
            </a:r>
          </a:p>
          <a:p>
            <a:pPr eaLnBrk="1" hangingPunct="1"/>
            <a:r>
              <a:rPr lang="en-US" smtClean="0"/>
              <a:t>No student will be permitted to leave the room during this time for any reason.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Consequences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Loss of privileges </a:t>
            </a:r>
            <a:r>
              <a:rPr lang="en-US" sz="2000" dirty="0" smtClean="0">
                <a:solidFill>
                  <a:schemeClr val="tx1"/>
                </a:solidFill>
              </a:rPr>
              <a:t>(not participating in lab, not getting to do the fun stuff in class, lose of your “job title”, lose computer time, etc.)</a:t>
            </a:r>
          </a:p>
          <a:p>
            <a:r>
              <a:rPr lang="en-US" dirty="0" smtClean="0"/>
              <a:t>Write solutions to issues</a:t>
            </a:r>
          </a:p>
          <a:p>
            <a:r>
              <a:rPr lang="en-US" dirty="0" smtClean="0"/>
              <a:t>Make up missed class time when late </a:t>
            </a:r>
            <a:r>
              <a:rPr lang="en-US" dirty="0" smtClean="0"/>
              <a:t>by staying late after class</a:t>
            </a:r>
          </a:p>
          <a:p>
            <a:r>
              <a:rPr lang="en-US" dirty="0" smtClean="0"/>
              <a:t>Change seats</a:t>
            </a:r>
          </a:p>
          <a:p>
            <a:r>
              <a:rPr lang="en-US" dirty="0" smtClean="0"/>
              <a:t>Silent Lunch</a:t>
            </a:r>
          </a:p>
          <a:p>
            <a:r>
              <a:rPr lang="en-US" dirty="0" smtClean="0"/>
              <a:t>After school detention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Borrowing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sz="2800" dirty="0" smtClean="0"/>
              <a:t>To borrow means that the person whom you borrowed from has given you explicit permission to borrow that item and that said item will be returned before the end of class.</a:t>
            </a:r>
          </a:p>
          <a:p>
            <a:pPr eaLnBrk="1" hangingPunct="1"/>
            <a:r>
              <a:rPr lang="en-US" sz="2800" dirty="0" smtClean="0"/>
              <a:t>I will allow students to borrow class necessities when I deem fit; however, if a  student fails to ask permission FIRST, I will assume that student is stealing. </a:t>
            </a:r>
            <a:endParaRPr lang="en-US" sz="2800" dirty="0" smtClean="0"/>
          </a:p>
          <a:p>
            <a:pPr eaLnBrk="1" hangingPunct="1"/>
            <a:r>
              <a:rPr lang="en-US" sz="2800" dirty="0" smtClean="0"/>
              <a:t>If a student does not return “borrowed” items, I will be very disappointed.  If happens more than once the </a:t>
            </a:r>
            <a:r>
              <a:rPr lang="en-US" sz="2800" dirty="0" smtClean="0"/>
              <a:t>appropriate consequences will follow.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At the End of Class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Wait until you are instructed to begin cleaning and packing up.</a:t>
            </a:r>
          </a:p>
          <a:p>
            <a:pPr lvl="1" eaLnBrk="1" hangingPunct="1"/>
            <a:r>
              <a:rPr lang="en-US" smtClean="0"/>
              <a:t>The bell does </a:t>
            </a:r>
            <a:r>
              <a:rPr lang="en-US" b="1" smtClean="0"/>
              <a:t>NOT </a:t>
            </a:r>
            <a:r>
              <a:rPr lang="en-US" smtClean="0"/>
              <a:t> dismiss you; the teacher dismisses</a:t>
            </a:r>
            <a:r>
              <a:rPr lang="en-US" b="1" smtClean="0"/>
              <a:t> </a:t>
            </a:r>
            <a:r>
              <a:rPr lang="en-US" smtClean="0"/>
              <a:t>you</a:t>
            </a:r>
            <a:r>
              <a:rPr lang="en-US" b="1" smtClean="0"/>
              <a:t>.</a:t>
            </a:r>
          </a:p>
          <a:p>
            <a:pPr eaLnBrk="1" hangingPunct="1"/>
            <a:r>
              <a:rPr lang="en-US" smtClean="0"/>
              <a:t>Take everything with you.</a:t>
            </a:r>
          </a:p>
          <a:p>
            <a:pPr eaLnBrk="1" hangingPunct="1"/>
            <a:r>
              <a:rPr lang="en-US" smtClean="0"/>
              <a:t>Quickly and quietly exit the classroom.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Lunch</a:t>
            </a:r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At the beginning of class it will be the job of the Lunch Duty person to be sure that each student has their I.D. around their neck.</a:t>
            </a:r>
          </a:p>
          <a:p>
            <a:pPr lvl="1" eaLnBrk="1" hangingPunct="1"/>
            <a:r>
              <a:rPr lang="en-US" smtClean="0"/>
              <a:t>If someone does not have one, please notify the teacher.</a:t>
            </a:r>
          </a:p>
          <a:p>
            <a:pPr eaLnBrk="1" hangingPunct="1"/>
            <a:r>
              <a:rPr lang="en-US" smtClean="0"/>
              <a:t>We will work in class until the designated leaving time.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Lunch Continued.......</a:t>
            </a:r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it is time to leave, students will follow the same steps as in slide </a:t>
            </a:r>
            <a:r>
              <a:rPr lang="en-US" dirty="0" smtClean="0"/>
              <a:t>#</a:t>
            </a:r>
            <a:r>
              <a:rPr lang="en-US" dirty="0" smtClean="0"/>
              <a:t>33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When we reach the lunch room, students are to stay in line, in the order they left the room.</a:t>
            </a:r>
          </a:p>
          <a:p>
            <a:r>
              <a:rPr lang="en-US" dirty="0" smtClean="0"/>
              <a:t>Students may talk very quietly at this point; however, they must pay attention to the movement of the line.</a:t>
            </a:r>
          </a:p>
          <a:p>
            <a:r>
              <a:rPr lang="en-US" dirty="0" smtClean="0"/>
              <a:t>You may </a:t>
            </a:r>
            <a:r>
              <a:rPr lang="en-US" b="1" dirty="0" smtClean="0">
                <a:solidFill>
                  <a:schemeClr val="tx1"/>
                </a:solidFill>
              </a:rPr>
              <a:t>not</a:t>
            </a:r>
            <a:r>
              <a:rPr lang="en-US" dirty="0" smtClean="0"/>
              <a:t> leave line without permission for any reason. </a:t>
            </a:r>
          </a:p>
          <a:p>
            <a:pPr>
              <a:buFont typeface="Arial" charset="0"/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Lunch Continued......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Upon getting your lunch, you need to proceed to the </a:t>
            </a:r>
            <a:r>
              <a:rPr lang="en-US" sz="2800" dirty="0" smtClean="0"/>
              <a:t>class’s </a:t>
            </a:r>
            <a:r>
              <a:rPr lang="en-US" sz="2800" dirty="0" smtClean="0"/>
              <a:t>assigned lunch table.  </a:t>
            </a:r>
          </a:p>
          <a:p>
            <a:r>
              <a:rPr lang="en-US" sz="2800" dirty="0" smtClean="0"/>
              <a:t>Fill in all seats at the table.</a:t>
            </a:r>
          </a:p>
          <a:p>
            <a:r>
              <a:rPr lang="en-US" sz="2800" dirty="0" smtClean="0"/>
              <a:t>Stay in your seat.</a:t>
            </a:r>
          </a:p>
          <a:p>
            <a:r>
              <a:rPr lang="en-US" sz="2800" dirty="0" smtClean="0"/>
              <a:t>Eat your lunch.</a:t>
            </a:r>
          </a:p>
          <a:p>
            <a:r>
              <a:rPr lang="en-US" sz="2800" dirty="0" smtClean="0"/>
              <a:t>Maintain a clean area.</a:t>
            </a:r>
          </a:p>
          <a:p>
            <a:r>
              <a:rPr lang="en-US" sz="2800" dirty="0" smtClean="0"/>
              <a:t>Maintain an appropriate indoor volume</a:t>
            </a:r>
            <a:r>
              <a:rPr lang="en-US" sz="2800" dirty="0" smtClean="0"/>
              <a:t>.  (Voice Level 1-3)</a:t>
            </a:r>
            <a:endParaRPr lang="en-US" sz="2800" dirty="0" smtClean="0"/>
          </a:p>
          <a:p>
            <a:r>
              <a:rPr lang="en-US" sz="2800" dirty="0" smtClean="0"/>
              <a:t>The Lunch Duty person will wash the tables, but is not responsible for picking up after you.  YOU are responsible for this.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Lunch </a:t>
            </a:r>
            <a:r>
              <a:rPr lang="en-US" dirty="0" smtClean="0"/>
              <a:t>Continued….</a:t>
            </a:r>
            <a:endParaRPr lang="en-US" dirty="0" smtClean="0"/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the end of lunch:</a:t>
            </a:r>
          </a:p>
          <a:p>
            <a:pPr lvl="1"/>
            <a:r>
              <a:rPr lang="en-US" dirty="0" smtClean="0"/>
              <a:t>Students will clean up their entire area including:</a:t>
            </a:r>
          </a:p>
          <a:p>
            <a:pPr lvl="2"/>
            <a:r>
              <a:rPr lang="en-US" dirty="0" smtClean="0"/>
              <a:t>Table, seats, and floor</a:t>
            </a:r>
          </a:p>
          <a:p>
            <a:pPr lvl="1"/>
            <a:r>
              <a:rPr lang="en-US" dirty="0" smtClean="0"/>
              <a:t>Students will form a line to throw away lunch</a:t>
            </a:r>
          </a:p>
          <a:p>
            <a:pPr lvl="1"/>
            <a:r>
              <a:rPr lang="en-US" dirty="0" smtClean="0"/>
              <a:t>Students will proceed outside</a:t>
            </a:r>
          </a:p>
          <a:p>
            <a:pPr lvl="1"/>
            <a:r>
              <a:rPr lang="en-US" dirty="0" smtClean="0"/>
              <a:t>Students will form a line on the silver line on the sidewalk and </a:t>
            </a:r>
            <a:r>
              <a:rPr lang="en-US" b="1" u="sng" dirty="0" smtClean="0"/>
              <a:t>silently</a:t>
            </a:r>
            <a:r>
              <a:rPr lang="en-US" dirty="0" smtClean="0"/>
              <a:t> wait for instructions to head back to the classroom</a:t>
            </a:r>
          </a:p>
          <a:p>
            <a:pPr>
              <a:buFont typeface="Arial" charset="0"/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Science Bucks</a:t>
            </a:r>
          </a:p>
        </p:txBody>
      </p:sp>
      <p:pic>
        <p:nvPicPr>
          <p:cNvPr id="4" name="Content Placeholder 3" descr="p_fake_mone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600200"/>
            <a:ext cx="1524000" cy="1323474"/>
          </a:xfrm>
          <a:effectLst>
            <a:softEdge rad="112500"/>
          </a:effectLst>
        </p:spPr>
      </p:pic>
      <p:pic>
        <p:nvPicPr>
          <p:cNvPr id="5" name="Content Placeholder 3" descr="p_fake_mone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781800" y="1676400"/>
            <a:ext cx="1524000" cy="132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819400" y="1524000"/>
            <a:ext cx="3352800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b="1" dirty="0"/>
              <a:t>Science Bucks Card</a:t>
            </a:r>
            <a:endParaRPr lang="en-US" dirty="0"/>
          </a:p>
          <a:p>
            <a:pPr algn="ctr">
              <a:defRPr/>
            </a:pPr>
            <a:r>
              <a:rPr lang="en-US" dirty="0"/>
              <a:t>Redeem for Extra Points on a test</a:t>
            </a:r>
          </a:p>
          <a:p>
            <a:pPr marL="342900" indent="-342900" algn="ctr">
              <a:buFontTx/>
              <a:buAutoNum type="arabicPlain"/>
              <a:defRPr/>
            </a:pPr>
            <a:r>
              <a:rPr lang="en-US" dirty="0"/>
              <a:t>2   3   4   5   6   7   8   9   10</a:t>
            </a:r>
          </a:p>
          <a:p>
            <a:pPr marL="342900" indent="-342900" algn="ctr"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Date: </a:t>
            </a:r>
            <a:br>
              <a:rPr lang="en-US" dirty="0"/>
            </a:br>
            <a:r>
              <a:rPr lang="en-US" dirty="0"/>
              <a:t>Name: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3352800"/>
            <a:ext cx="67056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000" dirty="0" smtClean="0"/>
              <a:t> These will be given for:</a:t>
            </a:r>
          </a:p>
          <a:p>
            <a:pPr lvl="1">
              <a:buFont typeface="Arial" charset="0"/>
              <a:buChar char="•"/>
            </a:pPr>
            <a:r>
              <a:rPr lang="en-US" sz="2000" dirty="0" smtClean="0"/>
              <a:t> exceptional participation</a:t>
            </a:r>
          </a:p>
          <a:p>
            <a:pPr lvl="1">
              <a:buFont typeface="Arial" charset="0"/>
              <a:buChar char="•"/>
            </a:pPr>
            <a:r>
              <a:rPr lang="en-US" sz="2000" dirty="0" smtClean="0"/>
              <a:t> effort</a:t>
            </a:r>
          </a:p>
          <a:p>
            <a:pPr lvl="1">
              <a:buFont typeface="Arial" charset="0"/>
              <a:buChar char="•"/>
            </a:pPr>
            <a:r>
              <a:rPr lang="en-US" sz="2000" dirty="0" smtClean="0"/>
              <a:t> being the only person to score 100 on a test or quiz</a:t>
            </a:r>
          </a:p>
          <a:p>
            <a:pPr lvl="1">
              <a:buFont typeface="Arial" charset="0"/>
              <a:buChar char="•"/>
            </a:pPr>
            <a:r>
              <a:rPr lang="en-US" sz="2000" dirty="0" smtClean="0"/>
              <a:t> and more</a:t>
            </a:r>
          </a:p>
          <a:p>
            <a:pPr lvl="1">
              <a:buFont typeface="Arial" charset="0"/>
              <a:buChar char="•"/>
            </a:pPr>
            <a:endParaRPr lang="en-US" sz="2000" dirty="0" smtClean="0"/>
          </a:p>
          <a:p>
            <a:pPr>
              <a:buFont typeface="Arial" charset="0"/>
              <a:buChar char="•"/>
            </a:pPr>
            <a:r>
              <a:rPr lang="en-US" sz="2000" dirty="0" smtClean="0"/>
              <a:t>  The teacher will decide.  </a:t>
            </a:r>
          </a:p>
          <a:p>
            <a:pPr>
              <a:buFont typeface="Arial" charset="0"/>
              <a:buChar char="•"/>
            </a:pPr>
            <a:endParaRPr lang="en-US" sz="2000" dirty="0" smtClean="0"/>
          </a:p>
          <a:p>
            <a:pPr>
              <a:buFont typeface="Arial" charset="0"/>
              <a:buChar char="•"/>
            </a:pPr>
            <a:r>
              <a:rPr lang="en-US" sz="2000" dirty="0" smtClean="0"/>
              <a:t>   There should be only positive comments for those who    receive the passes.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Homework Pass</a:t>
            </a:r>
          </a:p>
        </p:txBody>
      </p:sp>
      <p:grpSp>
        <p:nvGrpSpPr>
          <p:cNvPr id="7171" name="Group 8"/>
          <p:cNvGrpSpPr>
            <a:grpSpLocks/>
          </p:cNvGrpSpPr>
          <p:nvPr/>
        </p:nvGrpSpPr>
        <p:grpSpPr bwMode="auto">
          <a:xfrm>
            <a:off x="685800" y="1600200"/>
            <a:ext cx="8001000" cy="1295400"/>
            <a:chOff x="533400" y="2590800"/>
            <a:chExt cx="8001000" cy="1295400"/>
          </a:xfrm>
        </p:grpSpPr>
        <p:sp>
          <p:nvSpPr>
            <p:cNvPr id="7" name="Rectangle 6"/>
            <p:cNvSpPr/>
            <p:nvPr/>
          </p:nvSpPr>
          <p:spPr>
            <a:xfrm>
              <a:off x="533400" y="2590800"/>
              <a:ext cx="8001000" cy="12954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pic>
          <p:nvPicPr>
            <p:cNvPr id="7175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09600" y="2743200"/>
              <a:ext cx="762000" cy="758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172" name="TextBox 7"/>
          <p:cNvSpPr txBox="1">
            <a:spLocks noChangeArrowheads="1"/>
          </p:cNvSpPr>
          <p:nvPr/>
        </p:nvSpPr>
        <p:spPr bwMode="auto">
          <a:xfrm>
            <a:off x="990600" y="3048000"/>
            <a:ext cx="6934200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000" dirty="0"/>
              <a:t>  These will be given for:</a:t>
            </a:r>
          </a:p>
          <a:p>
            <a:pPr lvl="1">
              <a:buFont typeface="Arial" charset="0"/>
              <a:buChar char="•"/>
            </a:pPr>
            <a:r>
              <a:rPr lang="en-US" sz="2000" dirty="0"/>
              <a:t> exceptional participation</a:t>
            </a:r>
          </a:p>
          <a:p>
            <a:pPr lvl="1">
              <a:buFont typeface="Arial" charset="0"/>
              <a:buChar char="•"/>
            </a:pPr>
            <a:r>
              <a:rPr lang="en-US" sz="2000" dirty="0"/>
              <a:t> effort</a:t>
            </a:r>
          </a:p>
          <a:p>
            <a:pPr lvl="1">
              <a:buFont typeface="Arial" charset="0"/>
              <a:buChar char="•"/>
            </a:pPr>
            <a:r>
              <a:rPr lang="en-US" sz="2000" dirty="0"/>
              <a:t> being the only person to score 100 on a test or quiz</a:t>
            </a:r>
          </a:p>
          <a:p>
            <a:pPr lvl="1">
              <a:buFont typeface="Arial" charset="0"/>
              <a:buChar char="•"/>
            </a:pPr>
            <a:r>
              <a:rPr lang="en-US" sz="2000" dirty="0"/>
              <a:t> and more</a:t>
            </a:r>
          </a:p>
          <a:p>
            <a:pPr lvl="1">
              <a:buFont typeface="Arial" charset="0"/>
              <a:buChar char="•"/>
            </a:pPr>
            <a:endParaRPr lang="en-US" sz="2000" dirty="0"/>
          </a:p>
          <a:p>
            <a:pPr>
              <a:buFont typeface="Arial" charset="0"/>
              <a:buChar char="•"/>
            </a:pPr>
            <a:r>
              <a:rPr lang="en-US" sz="2000" dirty="0"/>
              <a:t>  The teacher will decide.  </a:t>
            </a:r>
          </a:p>
          <a:p>
            <a:pPr>
              <a:buFont typeface="Arial" charset="0"/>
              <a:buChar char="•"/>
            </a:pPr>
            <a:endParaRPr lang="en-US" sz="2000" dirty="0"/>
          </a:p>
          <a:p>
            <a:pPr>
              <a:buFont typeface="Arial" charset="0"/>
              <a:buChar char="•"/>
            </a:pPr>
            <a:r>
              <a:rPr lang="en-US" sz="2000" dirty="0"/>
              <a:t>   There should be only positive comments for those who    receive the passes.</a:t>
            </a:r>
          </a:p>
        </p:txBody>
      </p:sp>
      <p:sp>
        <p:nvSpPr>
          <p:cNvPr id="717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8229600" cy="7620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z="2400" dirty="0" smtClean="0"/>
              <a:t>              </a:t>
            </a:r>
            <a:r>
              <a:rPr lang="en-US" sz="2400" dirty="0" smtClean="0">
                <a:solidFill>
                  <a:schemeClr val="tx1"/>
                </a:solidFill>
              </a:rPr>
              <a:t>Homework Pass     Name:_______________  Date: ____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Classroom Procedure</a:t>
            </a:r>
          </a:p>
        </p:txBody>
      </p:sp>
      <p:pic>
        <p:nvPicPr>
          <p:cNvPr id="8195" name="Picture 2" descr="C:\Users\Owner\Pictures\appl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857875" y="3352800"/>
            <a:ext cx="3286125" cy="3314700"/>
          </a:xfrm>
          <a:noFill/>
        </p:spPr>
      </p:pic>
      <p:sp>
        <p:nvSpPr>
          <p:cNvPr id="8196" name="TextBox 6"/>
          <p:cNvSpPr txBox="1">
            <a:spLocks noChangeArrowheads="1"/>
          </p:cNvSpPr>
          <p:nvPr/>
        </p:nvSpPr>
        <p:spPr bwMode="auto">
          <a:xfrm>
            <a:off x="228600" y="1905000"/>
            <a:ext cx="5105400" cy="449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dirty="0">
                <a:latin typeface="Calibri" pitchFamily="34" charset="0"/>
              </a:rPr>
              <a:t>Classroom procedure is what makes our classroom, and therefore our year, run smoothly.  </a:t>
            </a:r>
          </a:p>
          <a:p>
            <a:endParaRPr lang="en-US" sz="2200" dirty="0">
              <a:latin typeface="Calibri" pitchFamily="34" charset="0"/>
            </a:endParaRPr>
          </a:p>
          <a:p>
            <a:r>
              <a:rPr lang="en-US" sz="2200" dirty="0">
                <a:latin typeface="Calibri" pitchFamily="34" charset="0"/>
              </a:rPr>
              <a:t>Classroom procedure must be followed in order to maintain  and respect a positive classroom environment.</a:t>
            </a:r>
          </a:p>
          <a:p>
            <a:endParaRPr lang="en-US" sz="2200" dirty="0">
              <a:latin typeface="Calibri" pitchFamily="34" charset="0"/>
            </a:endParaRPr>
          </a:p>
          <a:p>
            <a:r>
              <a:rPr lang="en-US" sz="2200" dirty="0">
                <a:latin typeface="Calibri" pitchFamily="34" charset="0"/>
              </a:rPr>
              <a:t>We will practice our classroom procedures until every student gets them right.</a:t>
            </a:r>
          </a:p>
          <a:p>
            <a:endParaRPr lang="en-US" sz="2200" dirty="0">
              <a:latin typeface="Calibri" pitchFamily="34" charset="0"/>
            </a:endParaRPr>
          </a:p>
          <a:p>
            <a:r>
              <a:rPr lang="en-US" sz="2200" dirty="0">
                <a:latin typeface="Calibri" pitchFamily="34" charset="0"/>
              </a:rPr>
              <a:t>We will re-practice classroom procedures as I, Ms. Mrs. Herrington, see fit.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Entering the classroom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Blip>
                <a:blip r:embed="rId2"/>
              </a:buBlip>
              <a:defRPr/>
            </a:pPr>
            <a:r>
              <a:rPr lang="en-US" dirty="0" smtClean="0"/>
              <a:t>Enter the room quietly and go directly to your assigned seat</a:t>
            </a:r>
            <a:r>
              <a:rPr lang="en-US" dirty="0" smtClean="0"/>
              <a:t>.  </a:t>
            </a:r>
            <a:r>
              <a:rPr lang="en-US" b="1" u="sng" dirty="0" smtClean="0">
                <a:solidFill>
                  <a:srgbClr val="FF0000"/>
                </a:solidFill>
              </a:rPr>
              <a:t>We will repeat until you get it right.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Blip>
                <a:blip r:embed="rId2"/>
              </a:buBlip>
              <a:defRPr/>
            </a:pPr>
            <a:r>
              <a:rPr lang="en-US" dirty="0" smtClean="0"/>
              <a:t>Look at the mini-board in the back left of the room for your Bell work directions.  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Blip>
                <a:blip r:embed="rId2"/>
              </a:buBlip>
              <a:defRPr/>
            </a:pPr>
            <a:r>
              <a:rPr lang="en-US" dirty="0" smtClean="0"/>
              <a:t>Look at the </a:t>
            </a:r>
            <a:r>
              <a:rPr lang="en-US" dirty="0" smtClean="0"/>
              <a:t>board </a:t>
            </a:r>
            <a:r>
              <a:rPr lang="en-US" dirty="0" smtClean="0"/>
              <a:t>on the right of the door for the day’s </a:t>
            </a:r>
            <a:r>
              <a:rPr lang="en-US" dirty="0" smtClean="0"/>
              <a:t>agenda and needed supplies.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Blip>
                <a:blip r:embed="rId2"/>
              </a:buBlip>
              <a:defRPr/>
            </a:pPr>
            <a:r>
              <a:rPr lang="en-US" dirty="0" smtClean="0"/>
              <a:t>Sharpen pencils and gather </a:t>
            </a:r>
            <a:r>
              <a:rPr lang="en-US" dirty="0" smtClean="0"/>
              <a:t>supplies (before tardy bell).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Blip>
                <a:blip r:embed="rId2"/>
              </a:buBlip>
              <a:defRPr/>
            </a:pPr>
            <a:r>
              <a:rPr lang="en-US" dirty="0" smtClean="0"/>
              <a:t>Be in your assigned seat before the tardy bell rings.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Blip>
                <a:blip r:embed="rId2"/>
              </a:buBlip>
              <a:defRPr/>
            </a:pPr>
            <a:r>
              <a:rPr lang="en-US" dirty="0" smtClean="0"/>
              <a:t>Begin on your bell </a:t>
            </a:r>
            <a:r>
              <a:rPr lang="en-US" dirty="0" smtClean="0"/>
              <a:t>work at </a:t>
            </a:r>
            <a:r>
              <a:rPr lang="en-US" dirty="0" smtClean="0"/>
              <a:t>no higher than Voice Level 2.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Entering the </a:t>
            </a:r>
            <a:r>
              <a:rPr lang="en-US" dirty="0" smtClean="0"/>
              <a:t>classroom continued…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Blip>
                <a:blip r:embed="rId2"/>
              </a:buBlip>
              <a:defRPr/>
            </a:pPr>
            <a:r>
              <a:rPr lang="en-US" b="1" dirty="0" smtClean="0"/>
              <a:t>Bathroom:  </a:t>
            </a:r>
            <a:r>
              <a:rPr lang="en-US" dirty="0" smtClean="0"/>
              <a:t>If you need to go, it is your responsibility to go during clas</a:t>
            </a:r>
            <a:r>
              <a:rPr lang="en-US" dirty="0" smtClean="0"/>
              <a:t>s change.  If you come in the room at a reasonable time and put your books down, then go to the restroom, I will not count you tardy.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Blip>
                <a:blip r:embed="rId2"/>
              </a:buBlip>
              <a:defRPr/>
            </a:pPr>
            <a:r>
              <a:rPr lang="en-US" b="1" dirty="0" smtClean="0"/>
              <a:t>Tardy:  </a:t>
            </a:r>
            <a:r>
              <a:rPr lang="en-US" dirty="0" smtClean="0"/>
              <a:t>You </a:t>
            </a:r>
            <a:r>
              <a:rPr lang="en-US" b="1" u="sng" dirty="0" smtClean="0">
                <a:solidFill>
                  <a:schemeClr val="tx1"/>
                </a:solidFill>
              </a:rPr>
              <a:t>WILL BE </a:t>
            </a:r>
            <a:r>
              <a:rPr lang="en-US" dirty="0" smtClean="0"/>
              <a:t>tardy if you come in and throw your books down a minute before the bell and then rush off to the restroom.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C2A9FB1-8B5A-49C6-8CC6-9DFFE5DD7F7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1371</TotalTime>
  <Words>2552</Words>
  <Application>Microsoft Office PowerPoint</Application>
  <PresentationFormat>On-screen Show (4:3)</PresentationFormat>
  <Paragraphs>291</Paragraphs>
  <Slides>45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Module</vt:lpstr>
      <vt:lpstr>Ms. Herrington’s 8th Grade Science Class</vt:lpstr>
      <vt:lpstr>Class rules</vt:lpstr>
      <vt:lpstr>What happens when I do not follow the rules, Ms. Herrington?</vt:lpstr>
      <vt:lpstr>Consequences</vt:lpstr>
      <vt:lpstr>Science Bucks</vt:lpstr>
      <vt:lpstr>Homework Pass</vt:lpstr>
      <vt:lpstr>Classroom Procedure</vt:lpstr>
      <vt:lpstr>Entering the classroom</vt:lpstr>
      <vt:lpstr>Entering the classroom continued…</vt:lpstr>
      <vt:lpstr>Voice Levels</vt:lpstr>
      <vt:lpstr>Assigned Seating</vt:lpstr>
      <vt:lpstr>What You Need</vt:lpstr>
      <vt:lpstr>Sections in Notebook</vt:lpstr>
      <vt:lpstr>Bell Work</vt:lpstr>
      <vt:lpstr>Classroom Jobs</vt:lpstr>
      <vt:lpstr>When someone is absent.....</vt:lpstr>
      <vt:lpstr>Tardy</vt:lpstr>
      <vt:lpstr>Tardy Continued</vt:lpstr>
      <vt:lpstr>Getting the teacher’s attention/ answering or asking questions</vt:lpstr>
      <vt:lpstr>Signals</vt:lpstr>
      <vt:lpstr>Signals</vt:lpstr>
      <vt:lpstr>Signals</vt:lpstr>
      <vt:lpstr>Signals</vt:lpstr>
      <vt:lpstr>Signals</vt:lpstr>
      <vt:lpstr>Restroom/Hall Passes</vt:lpstr>
      <vt:lpstr>Restroom/Hall Passes Continued</vt:lpstr>
      <vt:lpstr>Nurse</vt:lpstr>
      <vt:lpstr>Nurse Continued</vt:lpstr>
      <vt:lpstr>During Instruction</vt:lpstr>
      <vt:lpstr>During Instruction Continued</vt:lpstr>
      <vt:lpstr>During group work</vt:lpstr>
      <vt:lpstr>During individual work/ practice</vt:lpstr>
      <vt:lpstr>Testing</vt:lpstr>
      <vt:lpstr>If we ever have to leave the room as a class:</vt:lpstr>
      <vt:lpstr>Speakers and Assemblies</vt:lpstr>
      <vt:lpstr> In Case of Emergency  </vt:lpstr>
      <vt:lpstr>Fire</vt:lpstr>
      <vt:lpstr>Tornado</vt:lpstr>
      <vt:lpstr>Lock Down</vt:lpstr>
      <vt:lpstr>Borrowing</vt:lpstr>
      <vt:lpstr>At the End of Class</vt:lpstr>
      <vt:lpstr>Lunch</vt:lpstr>
      <vt:lpstr>Lunch Continued.......</vt:lpstr>
      <vt:lpstr>Lunch Continued......</vt:lpstr>
      <vt:lpstr>Lunch Continued….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Ms. Farrell’s 8th Grade History Class</dc:title>
  <dc:creator>Owner</dc:creator>
  <cp:lastModifiedBy>Extension Service</cp:lastModifiedBy>
  <cp:revision>66</cp:revision>
  <dcterms:created xsi:type="dcterms:W3CDTF">2011-07-19T22:46:34Z</dcterms:created>
  <dcterms:modified xsi:type="dcterms:W3CDTF">2011-08-08T01:14:02Z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TC018935939991</vt:lpwstr>
  </property>
</Properties>
</file>